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commentAuthors.xml" ContentType="application/vnd.openxmlformats-officedocument.presentationml.commentAuthor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7.png" ContentType="image/png"/>
  <Override PartName="/ppt/media/image26.png" ContentType="image/png"/>
  <Override PartName="/ppt/media/image25.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2.png" ContentType="image/png"/>
  <Override PartName="/ppt/media/image22.png" ContentType="image/png"/>
  <Override PartName="/ppt/media/image5.jpeg" ContentType="image/jpeg"/>
  <Override PartName="/ppt/media/image1.png" ContentType="image/png"/>
  <Override PartName="/ppt/media/image21.png" ContentType="image/png"/>
  <Override PartName="/ppt/media/image3.png" ContentType="image/png"/>
  <Override PartName="/ppt/media/image6.jpeg" ContentType="image/jpeg"/>
  <Override PartName="/ppt/media/image12.png" ContentType="image/png"/>
  <Override PartName="/ppt/media/image4.png" ContentType="image/png"/>
  <Override PartName="/ppt/media/image11.png" ContentType="image/png"/>
  <Override PartName="/ppt/media/image13.png" ContentType="image/png"/>
  <Override PartName="/ppt/media/image14.png" ContentType="image/png"/>
  <Override PartName="/ppt/media/image7.jpeg" ContentType="image/jpe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s/comment11.xml" ContentType="application/vnd.openxmlformats-officedocument.presentationml.comments+xml"/>
  <Override PartName="/ppt/comments/comment7.xml" ContentType="application/vnd.openxmlformats-officedocument.presentationml.comment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12.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6858000"/>
  <p:notesSz cx="6858000" cy="9144000"/>
</p:presentation>
</file>

<file path=ppt/commentAuthors.xml><?xml version="1.0" encoding="utf-8"?>
<p:cmAuthorLst xmlns:p="http://schemas.openxmlformats.org/presentationml/2006/main">
  <p:cmAuthor id="0" name="" initials="" lastIdx="2"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commentAuthors" Target="commentAuthors.xml"/>
</Relationships>
</file>

<file path=ppt/comments/comment11.xml><?xml version="1.0" encoding="utf-8"?>
<p:cmLst xmlns:p="http://schemas.openxmlformats.org/presentationml/2006/main">
  <p:cm authorId="0" dt="2019-09-01T21:23:26.000000000" idx="2">
    <p:pos x="0" y="0"/>
    <p:text/>
  </p:cm>
</p:cmLst>
</file>

<file path=ppt/comments/comment7.xml><?xml version="1.0" encoding="utf-8"?>
<p:cmLst xmlns:p="http://schemas.openxmlformats.org/presentationml/2006/main">
  <p:cm authorId="0" dt="2019-09-02T11:04:03.905969664" idx="1">
    <p:pos x="0" y="0"/>
    <p:text>Direct: map directly each state
	Problem: need to be precise, fast, 				complex ways to measure info
CPS: shared virtual space with dual for robot system, and robot environment, and user
	Problem: make a complete model of 			robot and environment (needs 			data or prior knowledge, and 				transmitting info through network
		- difficult to respond to dynamic 			situation (non-repetitive)
Other systems might extract 2-D information from each camera, build out a full 3-D model of the environment, and then process and redisplay the data</p:text>
  </p:cm>
</p:cmLst>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7"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78"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79"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80" name="PlaceHolder 5"/>
          <p:cNvSpPr>
            <a:spLocks noGrp="1"/>
          </p:cNvSpPr>
          <p:nvPr>
            <p:ph type="sldNum"/>
          </p:nvPr>
        </p:nvSpPr>
        <p:spPr>
          <a:xfrm>
            <a:off x="4278960" y="10157400"/>
            <a:ext cx="3280680" cy="534240"/>
          </a:xfrm>
          <a:prstGeom prst="rect">
            <a:avLst/>
          </a:prstGeom>
        </p:spPr>
        <p:txBody>
          <a:bodyPr lIns="0" rIns="0" tIns="0" bIns="0" anchor="b"/>
          <a:p>
            <a:pPr algn="r"/>
            <a:fld id="{06F47D70-E286-4536-8919-1720066BE2A9}"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914400" y="4343400"/>
            <a:ext cx="5027040" cy="4112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914400" y="4343400"/>
            <a:ext cx="5028480" cy="411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6" name="" descr=""/>
          <p:cNvPicPr/>
          <p:nvPr/>
        </p:nvPicPr>
        <p:blipFill>
          <a:blip r:embed="rId2"/>
          <a:stretch/>
        </p:blipFill>
        <p:spPr>
          <a:xfrm>
            <a:off x="2079000" y="1604520"/>
            <a:ext cx="4984920" cy="3977280"/>
          </a:xfrm>
          <a:prstGeom prst="rect">
            <a:avLst/>
          </a:prstGeom>
          <a:ln>
            <a:noFill/>
          </a:ln>
        </p:spPr>
      </p:pic>
      <p:pic>
        <p:nvPicPr>
          <p:cNvPr id="37"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4" name="" descr=""/>
          <p:cNvPicPr/>
          <p:nvPr/>
        </p:nvPicPr>
        <p:blipFill>
          <a:blip r:embed="rId2"/>
          <a:stretch/>
        </p:blipFill>
        <p:spPr>
          <a:xfrm>
            <a:off x="2079000" y="1604520"/>
            <a:ext cx="4984920" cy="3977280"/>
          </a:xfrm>
          <a:prstGeom prst="rect">
            <a:avLst/>
          </a:prstGeom>
          <a:ln>
            <a:noFill/>
          </a:ln>
        </p:spPr>
      </p:pic>
      <p:pic>
        <p:nvPicPr>
          <p:cNvPr id="75"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 name="CustomShape 2"/>
          <p:cNvSpPr/>
          <p:nvPr/>
        </p:nvSpPr>
        <p:spPr>
          <a:xfrm>
            <a:off x="1219320" y="6146640"/>
            <a:ext cx="7919280" cy="705960"/>
          </a:xfrm>
          <a:prstGeom prst="rect">
            <a:avLst/>
          </a:prstGeom>
          <a:solidFill>
            <a:srgbClr val="822433"/>
          </a:solidFill>
          <a:ln>
            <a:noFill/>
          </a:ln>
        </p:spPr>
        <p:style>
          <a:lnRef idx="0"/>
          <a:fillRef idx="0"/>
          <a:effectRef idx="0"/>
          <a:fontRef idx="minor"/>
        </p:style>
      </p:sp>
      <p:sp>
        <p:nvSpPr>
          <p:cNvPr id="2" name="PlaceHolder 3"/>
          <p:cNvSpPr>
            <a:spLocks noGrp="1"/>
          </p:cNvSpPr>
          <p:nvPr>
            <p:ph type="title"/>
          </p:nvPr>
        </p:nvSpPr>
        <p:spPr>
          <a:xfrm>
            <a:off x="1116000" y="346680"/>
            <a:ext cx="7554240" cy="6249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4"/>
          <p:cNvSpPr>
            <a:spLocks noGrp="1"/>
          </p:cNvSpPr>
          <p:nvPr>
            <p:ph type="body"/>
          </p:nvPr>
        </p:nvSpPr>
        <p:spPr>
          <a:xfrm>
            <a:off x="1116000" y="1752120"/>
            <a:ext cx="7554240" cy="410940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39" name="CustomShape 2"/>
          <p:cNvSpPr/>
          <p:nvPr/>
        </p:nvSpPr>
        <p:spPr>
          <a:xfrm>
            <a:off x="1219320" y="6146640"/>
            <a:ext cx="7919280" cy="705960"/>
          </a:xfrm>
          <a:prstGeom prst="rect">
            <a:avLst/>
          </a:prstGeom>
          <a:solidFill>
            <a:srgbClr val="822433"/>
          </a:solidFill>
          <a:ln>
            <a:noFill/>
          </a:ln>
        </p:spPr>
        <p:style>
          <a:lnRef idx="0"/>
          <a:fillRef idx="0"/>
          <a:effectRef idx="0"/>
          <a:fontRef idx="minor"/>
        </p:style>
      </p:sp>
      <p:sp>
        <p:nvSpPr>
          <p:cNvPr id="40"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1" name="PlaceHolder 4"/>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slideLayout" Target="../slideLayouts/slideLayout1.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hyperlink" Target="https://vimeo.com/125286769" TargetMode="External"/><Relationship Id="rId5" Type="http://schemas.openxmlformats.org/officeDocument/2006/relationships/hyperlink" Target="https://www.youtube.com/watch?v=jMmBaltZ3LY" TargetMode="External"/><Relationship Id="rId6" Type="http://schemas.openxmlformats.org/officeDocument/2006/relationships/hyperlink" Target="https://www.youtube.com/watch?v=HlRJZYNNndI" TargetMode="External"/><Relationship Id="rId7" Type="http://schemas.openxmlformats.org/officeDocument/2006/relationships/slideLayout" Target="../slideLayouts/slideLayout13.xml"/><Relationship Id="rId8" Type="http://schemas.openxmlformats.org/officeDocument/2006/relationships/comments" Target="../comments/comment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www.youtube.com/watch?v=4a-W3Od5-t8" TargetMode="External"/><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CustomShape 1"/>
          <p:cNvSpPr/>
          <p:nvPr/>
        </p:nvSpPr>
        <p:spPr>
          <a:xfrm>
            <a:off x="0" y="0"/>
            <a:ext cx="9143280" cy="3428280"/>
          </a:xfrm>
          <a:prstGeom prst="rect">
            <a:avLst/>
          </a:prstGeom>
          <a:solidFill>
            <a:srgbClr val="006778"/>
          </a:solidFill>
          <a:ln>
            <a:noFill/>
          </a:ln>
        </p:spPr>
        <p:style>
          <a:lnRef idx="0"/>
          <a:fillRef idx="0"/>
          <a:effectRef idx="0"/>
          <a:fontRef idx="minor"/>
        </p:style>
      </p:sp>
      <p:sp>
        <p:nvSpPr>
          <p:cNvPr id="82" name="CustomShape 2"/>
          <p:cNvSpPr/>
          <p:nvPr/>
        </p:nvSpPr>
        <p:spPr>
          <a:xfrm>
            <a:off x="2341440" y="1300320"/>
            <a:ext cx="6436800" cy="1580400"/>
          </a:xfrm>
          <a:prstGeom prst="rect">
            <a:avLst/>
          </a:prstGeom>
          <a:noFill/>
          <a:ln>
            <a:noFill/>
          </a:ln>
        </p:spPr>
        <p:style>
          <a:lnRef idx="0"/>
          <a:fillRef idx="0"/>
          <a:effectRef idx="0"/>
          <a:fontRef idx="minor"/>
        </p:style>
        <p:txBody>
          <a:bodyPr lIns="0" rIns="0" tIns="0" bIns="0"/>
          <a:p>
            <a:pPr>
              <a:lnSpc>
                <a:spcPct val="100000"/>
              </a:lnSpc>
            </a:pPr>
            <a:r>
              <a:rPr b="0" lang="en-US" sz="1500" spc="-1" strike="noStrike">
                <a:solidFill>
                  <a:srgbClr val="ffffff"/>
                </a:solidFill>
                <a:uFill>
                  <a:solidFill>
                    <a:srgbClr val="ffffff"/>
                  </a:solidFill>
                </a:uFill>
                <a:latin typeface="Arial"/>
                <a:ea typeface="DejaVu Sans"/>
              </a:rPr>
              <a:t>Presented by: Cecilia Aponte (1822225)</a:t>
            </a:r>
            <a:endParaRPr b="0" lang="en-US" sz="1800" spc="-1" strike="noStrike">
              <a:solidFill>
                <a:srgbClr val="000000"/>
              </a:solidFill>
              <a:uFill>
                <a:solidFill>
                  <a:srgbClr val="ffffff"/>
                </a:solidFill>
              </a:uFill>
              <a:latin typeface="Arial"/>
            </a:endParaRPr>
          </a:p>
          <a:p>
            <a:pPr>
              <a:lnSpc>
                <a:spcPct val="100000"/>
              </a:lnSpc>
            </a:pPr>
            <a:r>
              <a:rPr b="0" lang="en-US" sz="1500" spc="-1" strike="noStrike">
                <a:solidFill>
                  <a:srgbClr val="ffffff"/>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en-US" sz="1500" spc="-1" strike="noStrike">
                <a:solidFill>
                  <a:srgbClr val="ffffff"/>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en-US" sz="1300" spc="-1" strike="noStrike">
                <a:solidFill>
                  <a:srgbClr val="ffffff"/>
                </a:solidFill>
                <a:uFill>
                  <a:solidFill>
                    <a:srgbClr val="ffffff"/>
                  </a:solidFill>
                </a:uFill>
                <a:latin typeface="Arial"/>
                <a:ea typeface="DejaVu Sans"/>
              </a:rPr>
              <a:t>Paper: ‘Baxter’s Homunculus: Virtual Reality Spaces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300" spc="-1" strike="noStrike">
                <a:solidFill>
                  <a:srgbClr val="ffffff"/>
                </a:solidFill>
                <a:uFill>
                  <a:solidFill>
                    <a:srgbClr val="ffffff"/>
                  </a:solidFill>
                </a:uFill>
                <a:latin typeface="Arial"/>
                <a:ea typeface="DejaVu Sans"/>
              </a:rPr>
              <a:t>Authors: Jeffrey I. Lipton, Aidan J. Fay, and Daniela Rus</a:t>
            </a:r>
            <a:endParaRPr b="0" lang="en-US" sz="1800" spc="-1" strike="noStrike">
              <a:solidFill>
                <a:srgbClr val="000000"/>
              </a:solidFill>
              <a:uFill>
                <a:solidFill>
                  <a:srgbClr val="ffffff"/>
                </a:solidFill>
              </a:uFill>
              <a:latin typeface="Arial"/>
            </a:endParaRPr>
          </a:p>
        </p:txBody>
      </p:sp>
      <p:sp>
        <p:nvSpPr>
          <p:cNvPr id="83" name="CustomShape 3"/>
          <p:cNvSpPr/>
          <p:nvPr/>
        </p:nvSpPr>
        <p:spPr>
          <a:xfrm>
            <a:off x="2247840" y="409320"/>
            <a:ext cx="6095520" cy="82476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p:txBody>
      </p:sp>
      <p:pic>
        <p:nvPicPr>
          <p:cNvPr id="84" name="" descr=""/>
          <p:cNvPicPr/>
          <p:nvPr/>
        </p:nvPicPr>
        <p:blipFill>
          <a:blip r:embed="rId1"/>
          <a:stretch/>
        </p:blipFill>
        <p:spPr>
          <a:xfrm>
            <a:off x="0" y="3425760"/>
            <a:ext cx="9138600" cy="3426840"/>
          </a:xfrm>
          <a:prstGeom prst="rect">
            <a:avLst/>
          </a:prstGeom>
          <a:ln>
            <a:noFill/>
          </a:ln>
        </p:spPr>
      </p:pic>
      <p:pic>
        <p:nvPicPr>
          <p:cNvPr id="85" name="" descr=""/>
          <p:cNvPicPr/>
          <p:nvPr/>
        </p:nvPicPr>
        <p:blipFill>
          <a:blip r:embed="rId2"/>
          <a:stretch/>
        </p:blipFill>
        <p:spPr>
          <a:xfrm>
            <a:off x="0" y="3429000"/>
            <a:ext cx="9140040" cy="1140840"/>
          </a:xfrm>
          <a:prstGeom prst="rect">
            <a:avLst/>
          </a:prstGeom>
          <a:ln>
            <a:noFill/>
          </a:ln>
        </p:spPr>
      </p:pic>
      <p:pic>
        <p:nvPicPr>
          <p:cNvPr id="86" name="" descr=""/>
          <p:cNvPicPr/>
          <p:nvPr/>
        </p:nvPicPr>
        <p:blipFill>
          <a:blip r:embed="rId3"/>
          <a:stretch/>
        </p:blipFill>
        <p:spPr>
          <a:xfrm>
            <a:off x="2089080" y="2759040"/>
            <a:ext cx="7049520" cy="6645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Note: Controlling for Delays</a:t>
            </a:r>
            <a:endParaRPr b="0" lang="en-US" sz="1800" spc="-1" strike="noStrike">
              <a:solidFill>
                <a:srgbClr val="000000"/>
              </a:solidFill>
              <a:uFill>
                <a:solidFill>
                  <a:srgbClr val="ffffff"/>
                </a:solidFill>
              </a:uFill>
              <a:latin typeface="Arial"/>
            </a:endParaRPr>
          </a:p>
        </p:txBody>
      </p:sp>
      <p:sp>
        <p:nvSpPr>
          <p:cNvPr id="136" name="CustomShape 2"/>
          <p:cNvSpPr/>
          <p:nvPr/>
        </p:nvSpPr>
        <p:spPr>
          <a:xfrm>
            <a:off x="1115640" y="1279440"/>
            <a:ext cx="7558920" cy="51206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Delays are common when communicating data between objects, one solution for delay in rendering is the Asynchronous Timewarp created by Oculus</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Technique to compensate for dropped frames </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Shifts the rendered image slightly before sending it to the display to adjust for changes in head movement that occurred after the scene was rendered and thereby reduce the perceived latency</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Does so by generating intermediate </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frames in situations when a game </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can’t maintain frame rate</a:t>
            </a:r>
            <a:endParaRPr b="0" lang="en-US" sz="1800" spc="-1" strike="noStrike">
              <a:solidFill>
                <a:srgbClr val="000000"/>
              </a:solidFill>
              <a:uFill>
                <a:solidFill>
                  <a:srgbClr val="ffffff"/>
                </a:solidFill>
              </a:uFill>
              <a:latin typeface="Arial"/>
            </a:endParaRPr>
          </a:p>
        </p:txBody>
      </p:sp>
      <p:pic>
        <p:nvPicPr>
          <p:cNvPr id="137" name="" descr=""/>
          <p:cNvPicPr/>
          <p:nvPr/>
        </p:nvPicPr>
        <p:blipFill>
          <a:blip r:embed="rId1"/>
          <a:stretch/>
        </p:blipFill>
        <p:spPr>
          <a:xfrm>
            <a:off x="6053040" y="4044960"/>
            <a:ext cx="2907720" cy="1805760"/>
          </a:xfrm>
          <a:prstGeom prst="rect">
            <a:avLst/>
          </a:prstGeom>
          <a:ln>
            <a:noFill/>
          </a:ln>
        </p:spPr>
      </p:pic>
      <p:sp>
        <p:nvSpPr>
          <p:cNvPr id="138"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39"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Details on Architecture (cont.)</a:t>
            </a:r>
            <a:endParaRPr b="0" lang="en-US" sz="1800" spc="-1" strike="noStrike">
              <a:solidFill>
                <a:srgbClr val="000000"/>
              </a:solidFill>
              <a:uFill>
                <a:solidFill>
                  <a:srgbClr val="ffffff"/>
                </a:solidFill>
              </a:uFill>
              <a:latin typeface="Arial"/>
            </a:endParaRPr>
          </a:p>
        </p:txBody>
      </p:sp>
      <p:sp>
        <p:nvSpPr>
          <p:cNvPr id="141" name="CustomShape 2"/>
          <p:cNvSpPr/>
          <p:nvPr/>
        </p:nvSpPr>
        <p:spPr>
          <a:xfrm>
            <a:off x="1115640" y="1025280"/>
            <a:ext cx="7558920" cy="512028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Mapping options: position &amp; orientation, position &amp; single angle, and position only</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These are picked by the grasp and finger location sensed by the touch controllers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When user releases control of gripper, system uses motion planning solver to find the joint states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Can use relative distance between current location marker and their hand to plan for movement</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Shift body or use the other camera to increase focus during task</a:t>
            </a:r>
            <a:endParaRPr b="0" lang="en-US" sz="1800" spc="-1" strike="noStrike">
              <a:solidFill>
                <a:srgbClr val="000000"/>
              </a:solidFill>
              <a:uFill>
                <a:solidFill>
                  <a:srgbClr val="ffffff"/>
                </a:solidFill>
              </a:uFill>
              <a:latin typeface="Arial"/>
            </a:endParaRPr>
          </a:p>
        </p:txBody>
      </p:sp>
      <p:pic>
        <p:nvPicPr>
          <p:cNvPr id="142" name="" descr=""/>
          <p:cNvPicPr/>
          <p:nvPr/>
        </p:nvPicPr>
        <p:blipFill>
          <a:blip r:embed="rId1"/>
          <a:stretch/>
        </p:blipFill>
        <p:spPr>
          <a:xfrm>
            <a:off x="6492960" y="4754520"/>
            <a:ext cx="2102760" cy="1294560"/>
          </a:xfrm>
          <a:prstGeom prst="rect">
            <a:avLst/>
          </a:prstGeom>
          <a:ln>
            <a:noFill/>
          </a:ln>
        </p:spPr>
      </p:pic>
      <p:pic>
        <p:nvPicPr>
          <p:cNvPr id="143" name="" descr=""/>
          <p:cNvPicPr/>
          <p:nvPr/>
        </p:nvPicPr>
        <p:blipFill>
          <a:blip r:embed="rId2"/>
          <a:srcRect l="4827" t="0" r="0" b="10826"/>
          <a:stretch/>
        </p:blipFill>
        <p:spPr>
          <a:xfrm>
            <a:off x="3292560" y="5029200"/>
            <a:ext cx="3108960" cy="1026360"/>
          </a:xfrm>
          <a:prstGeom prst="rect">
            <a:avLst/>
          </a:prstGeom>
          <a:ln>
            <a:noFill/>
          </a:ln>
        </p:spPr>
      </p:pic>
      <p:sp>
        <p:nvSpPr>
          <p:cNvPr id="144"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45"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Results</a:t>
            </a:r>
            <a:endParaRPr b="0" lang="en-US" sz="1800" spc="-1" strike="noStrike">
              <a:solidFill>
                <a:srgbClr val="000000"/>
              </a:solidFill>
              <a:uFill>
                <a:solidFill>
                  <a:srgbClr val="ffffff"/>
                </a:solidFill>
              </a:uFill>
              <a:latin typeface="Arial"/>
            </a:endParaRPr>
          </a:p>
        </p:txBody>
      </p:sp>
      <p:sp>
        <p:nvSpPr>
          <p:cNvPr id="147" name="CustomShape 2"/>
          <p:cNvSpPr/>
          <p:nvPr/>
        </p:nvSpPr>
        <p:spPr>
          <a:xfrm>
            <a:off x="1116000" y="1006560"/>
            <a:ext cx="5284080" cy="49363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User study conducted with homunculus and direct systems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Users trained; no previous VR or teleoperation experience</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Failure: unrecoverable error, miss-alignment, longer than 6 minutes </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Assembly task: grab random block → stack on top another block</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Result of using homunculus: </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Improves performance on </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grasping and assembling</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Makes users faster at grasping </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objects from table</a:t>
            </a:r>
            <a:endParaRPr b="0" lang="en-US" sz="1800" spc="-1" strike="noStrike">
              <a:solidFill>
                <a:srgbClr val="000000"/>
              </a:solidFill>
              <a:uFill>
                <a:solidFill>
                  <a:srgbClr val="ffffff"/>
                </a:solidFill>
              </a:uFill>
              <a:latin typeface="Arial"/>
            </a:endParaRPr>
          </a:p>
        </p:txBody>
      </p:sp>
      <p:pic>
        <p:nvPicPr>
          <p:cNvPr id="148" name="" descr=""/>
          <p:cNvPicPr/>
          <p:nvPr/>
        </p:nvPicPr>
        <p:blipFill>
          <a:blip r:embed="rId1"/>
          <a:stretch/>
        </p:blipFill>
        <p:spPr>
          <a:xfrm>
            <a:off x="5423040" y="4133880"/>
            <a:ext cx="3583800" cy="1926360"/>
          </a:xfrm>
          <a:prstGeom prst="rect">
            <a:avLst/>
          </a:prstGeom>
          <a:ln>
            <a:noFill/>
          </a:ln>
        </p:spPr>
      </p:pic>
      <p:sp>
        <p:nvSpPr>
          <p:cNvPr id="149" name="CustomShape 3"/>
          <p:cNvSpPr/>
          <p:nvPr/>
        </p:nvSpPr>
        <p:spPr>
          <a:xfrm>
            <a:off x="8686800" y="5295960"/>
            <a:ext cx="364320" cy="91440"/>
          </a:xfrm>
          <a:custGeom>
            <a:avLst/>
            <a:gdLst/>
            <a:ahLst/>
            <a:rect l="l" t="t" r="r" b="b"/>
            <a:pathLst>
              <a:path w="1016" h="258">
                <a:moveTo>
                  <a:pt x="1015" y="64"/>
                </a:moveTo>
                <a:lnTo>
                  <a:pt x="253" y="64"/>
                </a:lnTo>
                <a:lnTo>
                  <a:pt x="253" y="0"/>
                </a:lnTo>
                <a:lnTo>
                  <a:pt x="0" y="128"/>
                </a:lnTo>
                <a:lnTo>
                  <a:pt x="253" y="257"/>
                </a:lnTo>
                <a:lnTo>
                  <a:pt x="253" y="192"/>
                </a:lnTo>
                <a:lnTo>
                  <a:pt x="1015" y="192"/>
                </a:lnTo>
                <a:lnTo>
                  <a:pt x="1015" y="64"/>
                </a:lnTo>
              </a:path>
            </a:pathLst>
          </a:custGeom>
          <a:solidFill>
            <a:srgbClr val="579d1c"/>
          </a:solidFill>
          <a:ln w="9360">
            <a:solidFill>
              <a:srgbClr val="3465a4"/>
            </a:solidFill>
            <a:round/>
          </a:ln>
        </p:spPr>
        <p:style>
          <a:lnRef idx="0"/>
          <a:fillRef idx="0"/>
          <a:effectRef idx="0"/>
          <a:fontRef idx="minor"/>
        </p:style>
      </p:sp>
      <p:sp>
        <p:nvSpPr>
          <p:cNvPr id="150" name="CustomShape 4"/>
          <p:cNvSpPr/>
          <p:nvPr/>
        </p:nvSpPr>
        <p:spPr>
          <a:xfrm>
            <a:off x="8686800" y="5691240"/>
            <a:ext cx="364320" cy="91440"/>
          </a:xfrm>
          <a:custGeom>
            <a:avLst/>
            <a:gdLst/>
            <a:ahLst/>
            <a:rect l="l" t="t" r="r" b="b"/>
            <a:pathLst>
              <a:path w="1016" h="258">
                <a:moveTo>
                  <a:pt x="1015" y="64"/>
                </a:moveTo>
                <a:lnTo>
                  <a:pt x="253" y="64"/>
                </a:lnTo>
                <a:lnTo>
                  <a:pt x="253" y="0"/>
                </a:lnTo>
                <a:lnTo>
                  <a:pt x="0" y="128"/>
                </a:lnTo>
                <a:lnTo>
                  <a:pt x="253" y="257"/>
                </a:lnTo>
                <a:lnTo>
                  <a:pt x="253" y="192"/>
                </a:lnTo>
                <a:lnTo>
                  <a:pt x="1015" y="192"/>
                </a:lnTo>
                <a:lnTo>
                  <a:pt x="1015" y="64"/>
                </a:lnTo>
              </a:path>
            </a:pathLst>
          </a:custGeom>
          <a:solidFill>
            <a:srgbClr val="579d1c"/>
          </a:solidFill>
          <a:ln w="9360">
            <a:solidFill>
              <a:srgbClr val="3465a4"/>
            </a:solidFill>
            <a:round/>
          </a:ln>
        </p:spPr>
        <p:style>
          <a:lnRef idx="0"/>
          <a:fillRef idx="0"/>
          <a:effectRef idx="0"/>
          <a:fontRef idx="minor"/>
        </p:style>
      </p:sp>
      <p:pic>
        <p:nvPicPr>
          <p:cNvPr id="151" name="" descr=""/>
          <p:cNvPicPr/>
          <p:nvPr/>
        </p:nvPicPr>
        <p:blipFill>
          <a:blip r:embed="rId2"/>
          <a:srcRect l="0" t="0" r="0" b="8249"/>
          <a:stretch/>
        </p:blipFill>
        <p:spPr>
          <a:xfrm>
            <a:off x="6664320" y="696960"/>
            <a:ext cx="2010600" cy="3050280"/>
          </a:xfrm>
          <a:prstGeom prst="rect">
            <a:avLst/>
          </a:prstGeom>
          <a:ln>
            <a:noFill/>
          </a:ln>
        </p:spPr>
      </p:pic>
      <p:sp>
        <p:nvSpPr>
          <p:cNvPr id="152" name="CustomShape 5"/>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53" name="CustomShape 6"/>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Analysis of Results</a:t>
            </a:r>
            <a:endParaRPr b="0" lang="en-US" sz="1800" spc="-1" strike="noStrike">
              <a:solidFill>
                <a:srgbClr val="000000"/>
              </a:solidFill>
              <a:uFill>
                <a:solidFill>
                  <a:srgbClr val="ffffff"/>
                </a:solidFill>
              </a:uFill>
              <a:latin typeface="Arial"/>
            </a:endParaRPr>
          </a:p>
        </p:txBody>
      </p:sp>
      <p:sp>
        <p:nvSpPr>
          <p:cNvPr id="155" name="CustomShape 2"/>
          <p:cNvSpPr/>
          <p:nvPr/>
        </p:nvSpPr>
        <p:spPr>
          <a:xfrm>
            <a:off x="1115640" y="1279440"/>
            <a:ext cx="7558920" cy="51206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Improvements likely due to:</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use of hand cameras</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ability to vary user perspective to focus on a task</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Assembly speed difference is less significant probably since cameras are not available once objects are grasped</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Higher success rate for assembly tasks compared to direct and vision based algorithms (100% successful in grasping)</a:t>
            </a:r>
            <a:endParaRPr b="0" lang="en-US" sz="1800" spc="-1" strike="noStrike">
              <a:solidFill>
                <a:srgbClr val="000000"/>
              </a:solidFill>
              <a:uFill>
                <a:solidFill>
                  <a:srgbClr val="ffffff"/>
                </a:solidFill>
              </a:uFill>
              <a:latin typeface="Arial"/>
            </a:endParaRPr>
          </a:p>
        </p:txBody>
      </p:sp>
      <p:sp>
        <p:nvSpPr>
          <p:cNvPr id="156"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57"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Other Tests: </a:t>
            </a:r>
            <a:r>
              <a:rPr b="1" lang="en-US" sz="2400" spc="-1" strike="noStrike">
                <a:solidFill>
                  <a:srgbClr val="822433"/>
                </a:solidFill>
                <a:uFill>
                  <a:solidFill>
                    <a:srgbClr val="ffffff"/>
                  </a:solidFill>
                </a:uFill>
                <a:latin typeface="Arial"/>
                <a:ea typeface="DejaVu Sans"/>
              </a:rPr>
              <a:t>	</a:t>
            </a:r>
            <a:r>
              <a:rPr b="1" lang="en-US" sz="2400" spc="-1" strike="noStrike">
                <a:solidFill>
                  <a:srgbClr val="822433"/>
                </a:solidFill>
                <a:uFill>
                  <a:solidFill>
                    <a:srgbClr val="ffffff"/>
                  </a:solidFill>
                </a:uFill>
                <a:latin typeface="Arial"/>
                <a:ea typeface="DejaVu Sans"/>
              </a:rPr>
              <a:t>Fixture-less Assembly</a:t>
            </a:r>
            <a:endParaRPr b="0" lang="en-US" sz="1800" spc="-1" strike="noStrike">
              <a:solidFill>
                <a:srgbClr val="000000"/>
              </a:solidFill>
              <a:uFill>
                <a:solidFill>
                  <a:srgbClr val="ffffff"/>
                </a:solidFill>
              </a:uFill>
              <a:latin typeface="Arial"/>
            </a:endParaRPr>
          </a:p>
        </p:txBody>
      </p:sp>
      <p:sp>
        <p:nvSpPr>
          <p:cNvPr id="159" name="CustomShape 2"/>
          <p:cNvSpPr/>
          <p:nvPr/>
        </p:nvSpPr>
        <p:spPr>
          <a:xfrm>
            <a:off x="822240" y="1290600"/>
            <a:ext cx="7662240" cy="51206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Uses two mappings:</a:t>
            </a: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Rotation information is fixed during grasping</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Rotation of user hands are mapped to robot during assembly in free-space </a:t>
            </a:r>
            <a:r>
              <a:rPr b="0" lang="en-US" sz="20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pic>
        <p:nvPicPr>
          <p:cNvPr id="160" name="" descr=""/>
          <p:cNvPicPr/>
          <p:nvPr/>
        </p:nvPicPr>
        <p:blipFill>
          <a:blip r:embed="rId1"/>
          <a:srcRect l="0" t="0" r="0" b="21695"/>
          <a:stretch/>
        </p:blipFill>
        <p:spPr>
          <a:xfrm>
            <a:off x="1828800" y="3467160"/>
            <a:ext cx="5303160" cy="1616760"/>
          </a:xfrm>
          <a:prstGeom prst="rect">
            <a:avLst/>
          </a:prstGeom>
          <a:ln>
            <a:noFill/>
          </a:ln>
        </p:spPr>
      </p:pic>
      <p:sp>
        <p:nvSpPr>
          <p:cNvPr id="161"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62"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Other Tests:</a:t>
            </a:r>
            <a:r>
              <a:rPr b="1" lang="en-US" sz="2400" spc="-1" strike="noStrike">
                <a:solidFill>
                  <a:srgbClr val="822433"/>
                </a:solidFill>
                <a:uFill>
                  <a:solidFill>
                    <a:srgbClr val="ffffff"/>
                  </a:solidFill>
                </a:uFill>
                <a:latin typeface="Arial"/>
                <a:ea typeface="DejaVu Sans"/>
              </a:rPr>
              <a:t>	</a:t>
            </a:r>
            <a:r>
              <a:rPr b="1" lang="en-US" sz="2400" spc="-1" strike="noStrike">
                <a:solidFill>
                  <a:srgbClr val="822433"/>
                </a:solidFill>
                <a:uFill>
                  <a:solidFill>
                    <a:srgbClr val="ffffff"/>
                  </a:solidFill>
                </a:uFill>
                <a:latin typeface="Arial"/>
                <a:ea typeface="DejaVu Sans"/>
              </a:rPr>
              <a:t>	</a:t>
            </a:r>
            <a:r>
              <a:rPr b="1" lang="en-US" sz="2400" spc="-1" strike="noStrike">
                <a:solidFill>
                  <a:srgbClr val="822433"/>
                </a:solidFill>
                <a:uFill>
                  <a:solidFill>
                    <a:srgbClr val="ffffff"/>
                  </a:solidFill>
                </a:uFill>
                <a:latin typeface="Arial"/>
                <a:ea typeface="DejaVu Sans"/>
              </a:rPr>
              <a:t>Pick-n-Place </a:t>
            </a:r>
            <a:endParaRPr b="0" lang="en-US" sz="1800" spc="-1" strike="noStrike">
              <a:solidFill>
                <a:srgbClr val="000000"/>
              </a:solidFill>
              <a:uFill>
                <a:solidFill>
                  <a:srgbClr val="ffffff"/>
                </a:solidFill>
              </a:uFill>
              <a:latin typeface="Arial"/>
            </a:endParaRPr>
          </a:p>
        </p:txBody>
      </p:sp>
      <p:sp>
        <p:nvSpPr>
          <p:cNvPr id="164" name="CustomShape 2"/>
          <p:cNvSpPr/>
          <p:nvPr/>
        </p:nvSpPr>
        <p:spPr>
          <a:xfrm>
            <a:off x="1115640" y="1279440"/>
            <a:ext cx="7558920" cy="45871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Testing system’s ability to handle objects of different shape and compliance</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User can quickly execute since it has intuition of object’s response to stimuli</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pic>
        <p:nvPicPr>
          <p:cNvPr id="165" name="" descr=""/>
          <p:cNvPicPr/>
          <p:nvPr/>
        </p:nvPicPr>
        <p:blipFill>
          <a:blip r:embed="rId1"/>
          <a:stretch/>
        </p:blipFill>
        <p:spPr>
          <a:xfrm>
            <a:off x="2200320" y="3352680"/>
            <a:ext cx="4639320" cy="2042640"/>
          </a:xfrm>
          <a:prstGeom prst="rect">
            <a:avLst/>
          </a:prstGeom>
          <a:ln>
            <a:noFill/>
          </a:ln>
        </p:spPr>
      </p:pic>
      <p:sp>
        <p:nvSpPr>
          <p:cNvPr id="166"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67"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Other Tests: </a:t>
            </a:r>
            <a:r>
              <a:rPr b="1" lang="en-US" sz="2400" spc="-1" strike="noStrike">
                <a:solidFill>
                  <a:srgbClr val="822433"/>
                </a:solidFill>
                <a:uFill>
                  <a:solidFill>
                    <a:srgbClr val="ffffff"/>
                  </a:solidFill>
                </a:uFill>
                <a:latin typeface="Arial"/>
                <a:ea typeface="DejaVu Sans"/>
              </a:rPr>
              <a:t>	</a:t>
            </a:r>
            <a:r>
              <a:rPr b="1" lang="en-US" sz="2400" spc="-1" strike="noStrike">
                <a:solidFill>
                  <a:srgbClr val="822433"/>
                </a:solidFill>
                <a:uFill>
                  <a:solidFill>
                    <a:srgbClr val="ffffff"/>
                  </a:solidFill>
                </a:uFill>
                <a:latin typeface="Arial"/>
                <a:ea typeface="DejaVu Sans"/>
              </a:rPr>
              <a:t>Manufacturing Tasks</a:t>
            </a:r>
            <a:endParaRPr b="0" lang="en-US" sz="1800" spc="-1" strike="noStrike">
              <a:solidFill>
                <a:srgbClr val="000000"/>
              </a:solidFill>
              <a:uFill>
                <a:solidFill>
                  <a:srgbClr val="ffffff"/>
                </a:solidFill>
              </a:uFill>
              <a:latin typeface="Arial"/>
            </a:endParaRPr>
          </a:p>
        </p:txBody>
      </p:sp>
      <p:sp>
        <p:nvSpPr>
          <p:cNvPr id="169" name="CustomShape 2"/>
          <p:cNvSpPr/>
          <p:nvPr/>
        </p:nvSpPr>
        <p:spPr>
          <a:xfrm>
            <a:off x="822240" y="1290600"/>
            <a:ext cx="7662240" cy="51206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Tested the relative utility of the hand cameras since camera on the gripper holding the staple gun can’t be used</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0"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endParaRPr b="0" lang="en-US" sz="1800" spc="-1" strike="noStrike">
              <a:solidFill>
                <a:srgbClr val="000000"/>
              </a:solidFill>
              <a:uFill>
                <a:solidFill>
                  <a:srgbClr val="ffffff"/>
                </a:solidFill>
              </a:uFill>
              <a:latin typeface="Arial"/>
            </a:endParaRPr>
          </a:p>
          <a:p>
            <a:pPr marL="341280" indent="-337680">
              <a:lnSpc>
                <a:spcPct val="100000"/>
              </a:lnSpc>
            </a:pP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Improvement: addition of pressure sensor and display</a:t>
            </a: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341280" indent="-337680">
              <a:lnSpc>
                <a:spcPct val="100000"/>
              </a:lnSpc>
            </a:pPr>
            <a:r>
              <a:rPr b="1" lang="en-US" sz="24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pic>
        <p:nvPicPr>
          <p:cNvPr id="170" name="" descr=""/>
          <p:cNvPicPr/>
          <p:nvPr/>
        </p:nvPicPr>
        <p:blipFill>
          <a:blip r:embed="rId1"/>
          <a:stretch/>
        </p:blipFill>
        <p:spPr>
          <a:xfrm>
            <a:off x="2651040" y="2198520"/>
            <a:ext cx="4317480" cy="1366200"/>
          </a:xfrm>
          <a:prstGeom prst="rect">
            <a:avLst/>
          </a:prstGeom>
          <a:ln>
            <a:noFill/>
          </a:ln>
        </p:spPr>
      </p:pic>
      <p:pic>
        <p:nvPicPr>
          <p:cNvPr id="171" name="" descr=""/>
          <p:cNvPicPr/>
          <p:nvPr/>
        </p:nvPicPr>
        <p:blipFill>
          <a:blip r:embed="rId2"/>
          <a:stretch/>
        </p:blipFill>
        <p:spPr>
          <a:xfrm>
            <a:off x="2676600" y="3657600"/>
            <a:ext cx="3687120" cy="1410480"/>
          </a:xfrm>
          <a:prstGeom prst="rect">
            <a:avLst/>
          </a:prstGeom>
          <a:ln>
            <a:noFill/>
          </a:ln>
        </p:spPr>
      </p:pic>
      <p:sp>
        <p:nvSpPr>
          <p:cNvPr id="172"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73"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Summary</a:t>
            </a:r>
            <a:endParaRPr b="0" lang="en-US" sz="1800" spc="-1" strike="noStrike">
              <a:solidFill>
                <a:srgbClr val="000000"/>
              </a:solidFill>
              <a:uFill>
                <a:solidFill>
                  <a:srgbClr val="ffffff"/>
                </a:solidFill>
              </a:uFill>
              <a:latin typeface="Arial"/>
            </a:endParaRPr>
          </a:p>
        </p:txBody>
      </p:sp>
      <p:sp>
        <p:nvSpPr>
          <p:cNvPr id="175" name="CustomShape 2"/>
          <p:cNvSpPr/>
          <p:nvPr/>
        </p:nvSpPr>
        <p:spPr>
          <a:xfrm>
            <a:off x="1115640" y="1096920"/>
            <a:ext cx="7558920" cy="51206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Flexible system across tasks, networks, and bandwidth</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Utility and ergonomics are improved due to the system’s ability to change between mappings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Low-cost implementation using off-the-shelf robot and VR hardware and software, enabling easier deployment</a:t>
            </a:r>
            <a:endParaRPr b="0" lang="en-US" sz="1800" spc="-1" strike="noStrike">
              <a:solidFill>
                <a:srgbClr val="000000"/>
              </a:solidFill>
              <a:uFill>
                <a:solidFill>
                  <a:srgbClr val="ffffff"/>
                </a:solidFill>
              </a:uFill>
              <a:latin typeface="Arial"/>
            </a:endParaRPr>
          </a:p>
        </p:txBody>
      </p:sp>
      <p:pic>
        <p:nvPicPr>
          <p:cNvPr id="176" name="" descr=""/>
          <p:cNvPicPr/>
          <p:nvPr/>
        </p:nvPicPr>
        <p:blipFill>
          <a:blip r:embed="rId1"/>
          <a:stretch/>
        </p:blipFill>
        <p:spPr>
          <a:xfrm>
            <a:off x="3565440" y="3565440"/>
            <a:ext cx="4571280" cy="2569680"/>
          </a:xfrm>
          <a:prstGeom prst="rect">
            <a:avLst/>
          </a:prstGeom>
          <a:ln>
            <a:noFill/>
          </a:ln>
        </p:spPr>
      </p:pic>
      <p:sp>
        <p:nvSpPr>
          <p:cNvPr id="177"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78"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Overall Goal</a:t>
            </a:r>
            <a:endParaRPr b="0" lang="en-US" sz="1800" spc="-1" strike="noStrike">
              <a:solidFill>
                <a:srgbClr val="000000"/>
              </a:solidFill>
              <a:uFill>
                <a:solidFill>
                  <a:srgbClr val="ffffff"/>
                </a:solidFill>
              </a:uFill>
              <a:latin typeface="Arial"/>
            </a:endParaRPr>
          </a:p>
        </p:txBody>
      </p:sp>
      <p:sp>
        <p:nvSpPr>
          <p:cNvPr id="88" name="CustomShape 2"/>
          <p:cNvSpPr/>
          <p:nvPr/>
        </p:nvSpPr>
        <p:spPr>
          <a:xfrm>
            <a:off x="1371600" y="1413000"/>
            <a:ext cx="6400080" cy="3474360"/>
          </a:xfrm>
          <a:custGeom>
            <a:avLst/>
            <a:gdLst/>
            <a:ahLst/>
            <a:rect l="l" t="t" r="r" b="b"/>
            <a:pathLst>
              <a:path w="17781" h="10245">
                <a:moveTo>
                  <a:pt x="2353" y="8098"/>
                </a:moveTo>
                <a:lnTo>
                  <a:pt x="2206" y="8009"/>
                </a:lnTo>
                <a:lnTo>
                  <a:pt x="2063" y="7919"/>
                </a:lnTo>
                <a:lnTo>
                  <a:pt x="1924" y="7826"/>
                </a:lnTo>
                <a:lnTo>
                  <a:pt x="1790" y="7732"/>
                </a:lnTo>
                <a:lnTo>
                  <a:pt x="1660" y="7635"/>
                </a:lnTo>
                <a:lnTo>
                  <a:pt x="1534" y="7538"/>
                </a:lnTo>
                <a:lnTo>
                  <a:pt x="1413" y="7438"/>
                </a:lnTo>
                <a:lnTo>
                  <a:pt x="1296" y="7337"/>
                </a:lnTo>
                <a:lnTo>
                  <a:pt x="1184" y="7234"/>
                </a:lnTo>
                <a:lnTo>
                  <a:pt x="1077" y="7130"/>
                </a:lnTo>
                <a:lnTo>
                  <a:pt x="975" y="7024"/>
                </a:lnTo>
                <a:lnTo>
                  <a:pt x="877" y="6917"/>
                </a:lnTo>
                <a:lnTo>
                  <a:pt x="784" y="6809"/>
                </a:lnTo>
                <a:lnTo>
                  <a:pt x="696" y="6700"/>
                </a:lnTo>
                <a:lnTo>
                  <a:pt x="614" y="6589"/>
                </a:lnTo>
                <a:lnTo>
                  <a:pt x="536" y="6478"/>
                </a:lnTo>
                <a:lnTo>
                  <a:pt x="463" y="6365"/>
                </a:lnTo>
                <a:lnTo>
                  <a:pt x="396" y="6251"/>
                </a:lnTo>
                <a:lnTo>
                  <a:pt x="334" y="6137"/>
                </a:lnTo>
                <a:lnTo>
                  <a:pt x="277" y="6022"/>
                </a:lnTo>
                <a:lnTo>
                  <a:pt x="225" y="5906"/>
                </a:lnTo>
                <a:lnTo>
                  <a:pt x="178" y="5789"/>
                </a:lnTo>
                <a:lnTo>
                  <a:pt x="137" y="5672"/>
                </a:lnTo>
                <a:lnTo>
                  <a:pt x="101" y="5554"/>
                </a:lnTo>
                <a:lnTo>
                  <a:pt x="71" y="5436"/>
                </a:lnTo>
                <a:lnTo>
                  <a:pt x="46" y="5317"/>
                </a:lnTo>
                <a:lnTo>
                  <a:pt x="26" y="5198"/>
                </a:lnTo>
                <a:lnTo>
                  <a:pt x="12" y="5079"/>
                </a:lnTo>
                <a:lnTo>
                  <a:pt x="3" y="4960"/>
                </a:lnTo>
                <a:lnTo>
                  <a:pt x="0" y="4841"/>
                </a:lnTo>
                <a:lnTo>
                  <a:pt x="2" y="4721"/>
                </a:lnTo>
                <a:lnTo>
                  <a:pt x="10" y="4602"/>
                </a:lnTo>
                <a:lnTo>
                  <a:pt x="23" y="4483"/>
                </a:lnTo>
                <a:lnTo>
                  <a:pt x="41" y="4364"/>
                </a:lnTo>
                <a:lnTo>
                  <a:pt x="65" y="4245"/>
                </a:lnTo>
                <a:lnTo>
                  <a:pt x="94" y="4127"/>
                </a:lnTo>
                <a:lnTo>
                  <a:pt x="128" y="4009"/>
                </a:lnTo>
                <a:lnTo>
                  <a:pt x="168" y="3892"/>
                </a:lnTo>
                <a:lnTo>
                  <a:pt x="214" y="3775"/>
                </a:lnTo>
                <a:lnTo>
                  <a:pt x="264" y="3659"/>
                </a:lnTo>
                <a:lnTo>
                  <a:pt x="320" y="3544"/>
                </a:lnTo>
                <a:lnTo>
                  <a:pt x="381" y="3429"/>
                </a:lnTo>
                <a:lnTo>
                  <a:pt x="447" y="3315"/>
                </a:lnTo>
                <a:lnTo>
                  <a:pt x="519" y="3202"/>
                </a:lnTo>
                <a:lnTo>
                  <a:pt x="595" y="3090"/>
                </a:lnTo>
                <a:lnTo>
                  <a:pt x="677" y="2980"/>
                </a:lnTo>
                <a:lnTo>
                  <a:pt x="764" y="2870"/>
                </a:lnTo>
                <a:lnTo>
                  <a:pt x="855" y="2761"/>
                </a:lnTo>
                <a:lnTo>
                  <a:pt x="952" y="2654"/>
                </a:lnTo>
                <a:lnTo>
                  <a:pt x="1053" y="2548"/>
                </a:lnTo>
                <a:lnTo>
                  <a:pt x="1159" y="2444"/>
                </a:lnTo>
                <a:lnTo>
                  <a:pt x="1270" y="2341"/>
                </a:lnTo>
                <a:lnTo>
                  <a:pt x="1386" y="2239"/>
                </a:lnTo>
                <a:lnTo>
                  <a:pt x="1506" y="2139"/>
                </a:lnTo>
                <a:lnTo>
                  <a:pt x="1630" y="2041"/>
                </a:lnTo>
                <a:lnTo>
                  <a:pt x="1759" y="1944"/>
                </a:lnTo>
                <a:lnTo>
                  <a:pt x="1893" y="1849"/>
                </a:lnTo>
                <a:lnTo>
                  <a:pt x="2031" y="1756"/>
                </a:lnTo>
                <a:lnTo>
                  <a:pt x="2172" y="1665"/>
                </a:lnTo>
                <a:lnTo>
                  <a:pt x="2318" y="1576"/>
                </a:lnTo>
                <a:lnTo>
                  <a:pt x="2469" y="1489"/>
                </a:lnTo>
                <a:lnTo>
                  <a:pt x="2622" y="1404"/>
                </a:lnTo>
                <a:lnTo>
                  <a:pt x="2780" y="1321"/>
                </a:lnTo>
                <a:lnTo>
                  <a:pt x="2942" y="1240"/>
                </a:lnTo>
                <a:lnTo>
                  <a:pt x="3107" y="1161"/>
                </a:lnTo>
                <a:lnTo>
                  <a:pt x="3276" y="1084"/>
                </a:lnTo>
                <a:lnTo>
                  <a:pt x="3448" y="1010"/>
                </a:lnTo>
                <a:lnTo>
                  <a:pt x="3623" y="938"/>
                </a:lnTo>
                <a:lnTo>
                  <a:pt x="3802" y="869"/>
                </a:lnTo>
                <a:lnTo>
                  <a:pt x="3984" y="802"/>
                </a:lnTo>
                <a:lnTo>
                  <a:pt x="4168" y="737"/>
                </a:lnTo>
                <a:lnTo>
                  <a:pt x="4356" y="675"/>
                </a:lnTo>
                <a:lnTo>
                  <a:pt x="4547" y="615"/>
                </a:lnTo>
                <a:lnTo>
                  <a:pt x="4740" y="558"/>
                </a:lnTo>
                <a:lnTo>
                  <a:pt x="4935" y="504"/>
                </a:lnTo>
                <a:lnTo>
                  <a:pt x="5133" y="452"/>
                </a:lnTo>
                <a:lnTo>
                  <a:pt x="5334" y="403"/>
                </a:lnTo>
                <a:lnTo>
                  <a:pt x="5536" y="357"/>
                </a:lnTo>
                <a:lnTo>
                  <a:pt x="5741" y="313"/>
                </a:lnTo>
                <a:lnTo>
                  <a:pt x="5947" y="272"/>
                </a:lnTo>
                <a:lnTo>
                  <a:pt x="6156" y="234"/>
                </a:lnTo>
                <a:lnTo>
                  <a:pt x="6366" y="199"/>
                </a:lnTo>
                <a:lnTo>
                  <a:pt x="6577" y="166"/>
                </a:lnTo>
                <a:lnTo>
                  <a:pt x="6790" y="137"/>
                </a:lnTo>
                <a:lnTo>
                  <a:pt x="7004" y="110"/>
                </a:lnTo>
                <a:lnTo>
                  <a:pt x="7220" y="86"/>
                </a:lnTo>
                <a:lnTo>
                  <a:pt x="7436" y="65"/>
                </a:lnTo>
                <a:lnTo>
                  <a:pt x="7653" y="47"/>
                </a:lnTo>
                <a:lnTo>
                  <a:pt x="7871" y="32"/>
                </a:lnTo>
                <a:lnTo>
                  <a:pt x="8090" y="20"/>
                </a:lnTo>
                <a:lnTo>
                  <a:pt x="8309" y="10"/>
                </a:lnTo>
                <a:lnTo>
                  <a:pt x="8528" y="4"/>
                </a:lnTo>
                <a:lnTo>
                  <a:pt x="8748" y="1"/>
                </a:lnTo>
                <a:lnTo>
                  <a:pt x="8968" y="0"/>
                </a:lnTo>
                <a:lnTo>
                  <a:pt x="9188" y="3"/>
                </a:lnTo>
                <a:lnTo>
                  <a:pt x="9407" y="8"/>
                </a:lnTo>
                <a:lnTo>
                  <a:pt x="9627" y="17"/>
                </a:lnTo>
                <a:lnTo>
                  <a:pt x="9845" y="28"/>
                </a:lnTo>
                <a:lnTo>
                  <a:pt x="10064" y="42"/>
                </a:lnTo>
                <a:lnTo>
                  <a:pt x="10281" y="59"/>
                </a:lnTo>
                <a:lnTo>
                  <a:pt x="10498" y="80"/>
                </a:lnTo>
                <a:lnTo>
                  <a:pt x="10713" y="103"/>
                </a:lnTo>
                <a:lnTo>
                  <a:pt x="10928" y="129"/>
                </a:lnTo>
                <a:lnTo>
                  <a:pt x="11141" y="157"/>
                </a:lnTo>
                <a:lnTo>
                  <a:pt x="11353" y="189"/>
                </a:lnTo>
                <a:lnTo>
                  <a:pt x="11564" y="223"/>
                </a:lnTo>
                <a:lnTo>
                  <a:pt x="11772" y="261"/>
                </a:lnTo>
                <a:lnTo>
                  <a:pt x="11979" y="301"/>
                </a:lnTo>
                <a:lnTo>
                  <a:pt x="12185" y="344"/>
                </a:lnTo>
                <a:lnTo>
                  <a:pt x="12388" y="389"/>
                </a:lnTo>
                <a:lnTo>
                  <a:pt x="12589" y="438"/>
                </a:lnTo>
                <a:lnTo>
                  <a:pt x="12787" y="489"/>
                </a:lnTo>
                <a:lnTo>
                  <a:pt x="12984" y="542"/>
                </a:lnTo>
                <a:lnTo>
                  <a:pt x="13178" y="599"/>
                </a:lnTo>
                <a:lnTo>
                  <a:pt x="13369" y="657"/>
                </a:lnTo>
                <a:lnTo>
                  <a:pt x="13557" y="719"/>
                </a:lnTo>
                <a:lnTo>
                  <a:pt x="13743" y="783"/>
                </a:lnTo>
                <a:lnTo>
                  <a:pt x="13926" y="849"/>
                </a:lnTo>
                <a:lnTo>
                  <a:pt x="14105" y="918"/>
                </a:lnTo>
                <a:lnTo>
                  <a:pt x="14282" y="989"/>
                </a:lnTo>
                <a:lnTo>
                  <a:pt x="14455" y="1063"/>
                </a:lnTo>
                <a:lnTo>
                  <a:pt x="14624" y="1138"/>
                </a:lnTo>
                <a:lnTo>
                  <a:pt x="14791" y="1217"/>
                </a:lnTo>
                <a:lnTo>
                  <a:pt x="14953" y="1297"/>
                </a:lnTo>
                <a:lnTo>
                  <a:pt x="15112" y="1379"/>
                </a:lnTo>
                <a:lnTo>
                  <a:pt x="15267" y="1464"/>
                </a:lnTo>
                <a:lnTo>
                  <a:pt x="15418" y="1551"/>
                </a:lnTo>
                <a:lnTo>
                  <a:pt x="15566" y="1639"/>
                </a:lnTo>
                <a:lnTo>
                  <a:pt x="15709" y="1730"/>
                </a:lnTo>
                <a:lnTo>
                  <a:pt x="15848" y="1822"/>
                </a:lnTo>
                <a:lnTo>
                  <a:pt x="15982" y="1917"/>
                </a:lnTo>
                <a:lnTo>
                  <a:pt x="16113" y="2013"/>
                </a:lnTo>
                <a:lnTo>
                  <a:pt x="16239" y="2110"/>
                </a:lnTo>
                <a:lnTo>
                  <a:pt x="16360" y="2210"/>
                </a:lnTo>
                <a:lnTo>
                  <a:pt x="16477" y="2311"/>
                </a:lnTo>
                <a:lnTo>
                  <a:pt x="16589" y="2414"/>
                </a:lnTo>
                <a:lnTo>
                  <a:pt x="16697" y="2518"/>
                </a:lnTo>
                <a:lnTo>
                  <a:pt x="16799" y="2623"/>
                </a:lnTo>
                <a:lnTo>
                  <a:pt x="16897" y="2730"/>
                </a:lnTo>
                <a:lnTo>
                  <a:pt x="16990" y="2838"/>
                </a:lnTo>
                <a:lnTo>
                  <a:pt x="17078" y="2948"/>
                </a:lnTo>
                <a:lnTo>
                  <a:pt x="17162" y="3058"/>
                </a:lnTo>
                <a:lnTo>
                  <a:pt x="17240" y="3170"/>
                </a:lnTo>
                <a:lnTo>
                  <a:pt x="17312" y="3282"/>
                </a:lnTo>
                <a:lnTo>
                  <a:pt x="17380" y="3396"/>
                </a:lnTo>
                <a:lnTo>
                  <a:pt x="17443" y="3510"/>
                </a:lnTo>
                <a:lnTo>
                  <a:pt x="17500" y="3625"/>
                </a:lnTo>
                <a:lnTo>
                  <a:pt x="17552" y="3741"/>
                </a:lnTo>
                <a:lnTo>
                  <a:pt x="17599" y="3858"/>
                </a:lnTo>
                <a:lnTo>
                  <a:pt x="17640" y="3975"/>
                </a:lnTo>
                <a:lnTo>
                  <a:pt x="17677" y="4093"/>
                </a:lnTo>
                <a:lnTo>
                  <a:pt x="17707" y="4211"/>
                </a:lnTo>
                <a:lnTo>
                  <a:pt x="17733" y="4330"/>
                </a:lnTo>
                <a:lnTo>
                  <a:pt x="17753" y="4448"/>
                </a:lnTo>
                <a:lnTo>
                  <a:pt x="17767" y="4568"/>
                </a:lnTo>
                <a:lnTo>
                  <a:pt x="17776" y="4687"/>
                </a:lnTo>
                <a:lnTo>
                  <a:pt x="17780" y="4806"/>
                </a:lnTo>
                <a:lnTo>
                  <a:pt x="17778" y="4925"/>
                </a:lnTo>
                <a:lnTo>
                  <a:pt x="17771" y="5045"/>
                </a:lnTo>
                <a:lnTo>
                  <a:pt x="17758" y="5164"/>
                </a:lnTo>
                <a:lnTo>
                  <a:pt x="17740" y="5283"/>
                </a:lnTo>
                <a:lnTo>
                  <a:pt x="17717" y="5401"/>
                </a:lnTo>
                <a:lnTo>
                  <a:pt x="17688" y="5520"/>
                </a:lnTo>
                <a:lnTo>
                  <a:pt x="17654" y="5638"/>
                </a:lnTo>
                <a:lnTo>
                  <a:pt x="17614" y="5755"/>
                </a:lnTo>
                <a:lnTo>
                  <a:pt x="17569" y="5872"/>
                </a:lnTo>
                <a:lnTo>
                  <a:pt x="17519" y="5988"/>
                </a:lnTo>
                <a:lnTo>
                  <a:pt x="17463" y="6104"/>
                </a:lnTo>
                <a:lnTo>
                  <a:pt x="17403" y="6218"/>
                </a:lnTo>
                <a:lnTo>
                  <a:pt x="17337" y="6332"/>
                </a:lnTo>
                <a:lnTo>
                  <a:pt x="17266" y="6445"/>
                </a:lnTo>
                <a:lnTo>
                  <a:pt x="17189" y="6557"/>
                </a:lnTo>
                <a:lnTo>
                  <a:pt x="17108" y="6668"/>
                </a:lnTo>
                <a:lnTo>
                  <a:pt x="17022" y="6778"/>
                </a:lnTo>
                <a:lnTo>
                  <a:pt x="16931" y="6886"/>
                </a:lnTo>
                <a:lnTo>
                  <a:pt x="16834" y="6993"/>
                </a:lnTo>
                <a:lnTo>
                  <a:pt x="16733" y="7099"/>
                </a:lnTo>
                <a:lnTo>
                  <a:pt x="16627" y="7204"/>
                </a:lnTo>
                <a:lnTo>
                  <a:pt x="16517" y="7307"/>
                </a:lnTo>
                <a:lnTo>
                  <a:pt x="16402" y="7409"/>
                </a:lnTo>
                <a:lnTo>
                  <a:pt x="16282" y="7509"/>
                </a:lnTo>
                <a:lnTo>
                  <a:pt x="16157" y="7607"/>
                </a:lnTo>
                <a:lnTo>
                  <a:pt x="16028" y="7704"/>
                </a:lnTo>
                <a:lnTo>
                  <a:pt x="15895" y="7799"/>
                </a:lnTo>
                <a:lnTo>
                  <a:pt x="15758" y="7892"/>
                </a:lnTo>
                <a:lnTo>
                  <a:pt x="15616" y="7983"/>
                </a:lnTo>
                <a:lnTo>
                  <a:pt x="15470" y="8073"/>
                </a:lnTo>
                <a:lnTo>
                  <a:pt x="15321" y="8160"/>
                </a:lnTo>
                <a:lnTo>
                  <a:pt x="15167" y="8245"/>
                </a:lnTo>
                <a:lnTo>
                  <a:pt x="15009" y="8328"/>
                </a:lnTo>
                <a:lnTo>
                  <a:pt x="14848" y="8410"/>
                </a:lnTo>
                <a:lnTo>
                  <a:pt x="14683" y="8488"/>
                </a:lnTo>
                <a:lnTo>
                  <a:pt x="14515" y="8565"/>
                </a:lnTo>
                <a:lnTo>
                  <a:pt x="14343" y="8639"/>
                </a:lnTo>
                <a:lnTo>
                  <a:pt x="14167" y="8711"/>
                </a:lnTo>
                <a:lnTo>
                  <a:pt x="13989" y="8781"/>
                </a:lnTo>
                <a:lnTo>
                  <a:pt x="13807" y="8848"/>
                </a:lnTo>
                <a:lnTo>
                  <a:pt x="13623" y="8913"/>
                </a:lnTo>
                <a:lnTo>
                  <a:pt x="13435" y="8975"/>
                </a:lnTo>
                <a:lnTo>
                  <a:pt x="13245" y="9035"/>
                </a:lnTo>
                <a:lnTo>
                  <a:pt x="13052" y="9092"/>
                </a:lnTo>
                <a:lnTo>
                  <a:pt x="12857" y="9147"/>
                </a:lnTo>
                <a:lnTo>
                  <a:pt x="12659" y="9199"/>
                </a:lnTo>
                <a:lnTo>
                  <a:pt x="12458" y="9248"/>
                </a:lnTo>
                <a:lnTo>
                  <a:pt x="12256" y="9295"/>
                </a:lnTo>
                <a:lnTo>
                  <a:pt x="12052" y="9338"/>
                </a:lnTo>
                <a:lnTo>
                  <a:pt x="11845" y="9379"/>
                </a:lnTo>
                <a:lnTo>
                  <a:pt x="11637" y="9418"/>
                </a:lnTo>
                <a:lnTo>
                  <a:pt x="11427" y="9453"/>
                </a:lnTo>
                <a:lnTo>
                  <a:pt x="11216" y="9486"/>
                </a:lnTo>
                <a:lnTo>
                  <a:pt x="11003" y="9516"/>
                </a:lnTo>
                <a:lnTo>
                  <a:pt x="10789" y="9543"/>
                </a:lnTo>
                <a:lnTo>
                  <a:pt x="10573" y="9567"/>
                </a:lnTo>
                <a:lnTo>
                  <a:pt x="10357" y="9588"/>
                </a:lnTo>
                <a:lnTo>
                  <a:pt x="10140" y="9606"/>
                </a:lnTo>
                <a:lnTo>
                  <a:pt x="9922" y="9621"/>
                </a:lnTo>
                <a:lnTo>
                  <a:pt x="9703" y="9634"/>
                </a:lnTo>
                <a:lnTo>
                  <a:pt x="9484" y="9643"/>
                </a:lnTo>
                <a:lnTo>
                  <a:pt x="9265" y="9650"/>
                </a:lnTo>
                <a:lnTo>
                  <a:pt x="9045" y="9653"/>
                </a:lnTo>
                <a:lnTo>
                  <a:pt x="8825" y="9654"/>
                </a:lnTo>
                <a:lnTo>
                  <a:pt x="8605" y="9652"/>
                </a:lnTo>
                <a:lnTo>
                  <a:pt x="8386" y="9646"/>
                </a:lnTo>
                <a:lnTo>
                  <a:pt x="8167" y="9638"/>
                </a:lnTo>
                <a:lnTo>
                  <a:pt x="7948" y="9627"/>
                </a:lnTo>
                <a:lnTo>
                  <a:pt x="7730" y="9613"/>
                </a:lnTo>
                <a:lnTo>
                  <a:pt x="7512" y="9596"/>
                </a:lnTo>
                <a:lnTo>
                  <a:pt x="7295" y="9576"/>
                </a:lnTo>
                <a:lnTo>
                  <a:pt x="7080" y="9553"/>
                </a:lnTo>
                <a:lnTo>
                  <a:pt x="6865" y="9527"/>
                </a:lnTo>
                <a:lnTo>
                  <a:pt x="6652" y="9498"/>
                </a:lnTo>
                <a:lnTo>
                  <a:pt x="6440" y="9467"/>
                </a:lnTo>
                <a:lnTo>
                  <a:pt x="6229" y="9433"/>
                </a:lnTo>
                <a:lnTo>
                  <a:pt x="6020" y="9396"/>
                </a:lnTo>
                <a:lnTo>
                  <a:pt x="5813" y="9356"/>
                </a:lnTo>
                <a:lnTo>
                  <a:pt x="5608" y="9313"/>
                </a:lnTo>
                <a:lnTo>
                  <a:pt x="5404" y="9268"/>
                </a:lnTo>
                <a:lnTo>
                  <a:pt x="5203" y="9219"/>
                </a:lnTo>
                <a:lnTo>
                  <a:pt x="5004" y="9169"/>
                </a:lnTo>
                <a:lnTo>
                  <a:pt x="4808" y="9115"/>
                </a:lnTo>
                <a:lnTo>
                  <a:pt x="1279" y="10244"/>
                </a:lnTo>
                <a:lnTo>
                  <a:pt x="2353" y="8098"/>
                </a:lnTo>
              </a:path>
            </a:pathLst>
          </a:custGeom>
          <a:solidFill>
            <a:srgbClr val="579d1c"/>
          </a:solidFill>
          <a:ln w="9360">
            <a:solidFill>
              <a:srgbClr val="3465a4"/>
            </a:solidFill>
            <a:round/>
          </a:ln>
        </p:spPr>
        <p:style>
          <a:lnRef idx="0"/>
          <a:fillRef idx="0"/>
          <a:effectRef idx="0"/>
          <a:fontRef idx="minor"/>
        </p:style>
      </p:sp>
      <p:sp>
        <p:nvSpPr>
          <p:cNvPr id="89" name="CustomShape 3"/>
          <p:cNvSpPr/>
          <p:nvPr/>
        </p:nvSpPr>
        <p:spPr>
          <a:xfrm>
            <a:off x="2743200" y="1925640"/>
            <a:ext cx="4479120" cy="4936320"/>
          </a:xfrm>
          <a:prstGeom prst="rect">
            <a:avLst/>
          </a:prstGeom>
          <a:noFill/>
          <a:ln>
            <a:noFill/>
          </a:ln>
        </p:spPr>
        <p:style>
          <a:lnRef idx="0"/>
          <a:fillRef idx="0"/>
          <a:effectRef idx="0"/>
          <a:fontRef idx="minor"/>
        </p:style>
        <p:txBody>
          <a:bodyPr lIns="90000" rIns="90000" tIns="46800" bIns="46800"/>
          <a:p>
            <a:pPr>
              <a:lnSpc>
                <a:spcPct val="100000"/>
              </a:lnSpc>
            </a:pPr>
            <a:r>
              <a:rPr b="0" lang="en-US" sz="2400" spc="-1" strike="noStrike">
                <a:solidFill>
                  <a:srgbClr val="000000"/>
                </a:solidFill>
                <a:uFill>
                  <a:solidFill>
                    <a:srgbClr val="ffffff"/>
                  </a:solidFill>
                </a:uFill>
                <a:latin typeface="Arial"/>
                <a:ea typeface="DejaVu Sans"/>
              </a:rPr>
              <a:t>“ </a:t>
            </a:r>
            <a:r>
              <a:rPr b="0" lang="en-US" sz="2400" spc="-1" strike="noStrike">
                <a:solidFill>
                  <a:srgbClr val="000000"/>
                </a:solidFill>
                <a:uFill>
                  <a:solidFill>
                    <a:srgbClr val="ffffff"/>
                  </a:solidFill>
                </a:uFill>
                <a:latin typeface="Arial"/>
                <a:ea typeface="DejaVu Sans"/>
              </a:rPr>
              <a:t>Humans could supervise robots from a distance and connect seamlessly to a robot to command it to do a task, teach a new task, or help it recover from a failure.”</a:t>
            </a:r>
            <a:endParaRPr b="0" lang="en-US" sz="1800" spc="-1" strike="noStrike">
              <a:solidFill>
                <a:srgbClr val="000000"/>
              </a:solidFill>
              <a:uFill>
                <a:solidFill>
                  <a:srgbClr val="ffffff"/>
                </a:solidFill>
              </a:uFill>
              <a:latin typeface="Arial"/>
            </a:endParaRPr>
          </a:p>
        </p:txBody>
      </p:sp>
      <p:sp>
        <p:nvSpPr>
          <p:cNvPr id="90" name="CustomShape 4"/>
          <p:cNvSpPr/>
          <p:nvPr/>
        </p:nvSpPr>
        <p:spPr>
          <a:xfrm>
            <a:off x="5486400" y="5211720"/>
            <a:ext cx="3199680" cy="912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uFill>
                  <a:solidFill>
                    <a:srgbClr val="ffffff"/>
                  </a:solidFill>
                </a:uFill>
                <a:latin typeface="Arial"/>
                <a:ea typeface="DejaVu Sans"/>
              </a:rPr>
              <a:t>→ </a:t>
            </a:r>
            <a:r>
              <a:rPr b="0" lang="en-US" sz="1500" spc="-1" strike="noStrike">
                <a:solidFill>
                  <a:srgbClr val="000000"/>
                </a:solidFill>
                <a:uFill>
                  <a:solidFill>
                    <a:srgbClr val="ffffff"/>
                  </a:solidFill>
                </a:uFill>
                <a:latin typeface="Arial"/>
                <a:ea typeface="DejaVu Sans"/>
              </a:rPr>
              <a:t>Decouple physicality from manufacturing tasks with VR</a:t>
            </a:r>
            <a:endParaRPr b="0" lang="en-US" sz="1800" spc="-1" strike="noStrike">
              <a:solidFill>
                <a:srgbClr val="000000"/>
              </a:solidFill>
              <a:uFill>
                <a:solidFill>
                  <a:srgbClr val="ffffff"/>
                </a:solidFill>
              </a:uFill>
              <a:latin typeface="Arial"/>
            </a:endParaRPr>
          </a:p>
        </p:txBody>
      </p:sp>
      <p:sp>
        <p:nvSpPr>
          <p:cNvPr id="91" name="CustomShape 5"/>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92" name="CustomShape 6"/>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CustomShape 1"/>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94" name="CustomShape 2"/>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
        <p:nvSpPr>
          <p:cNvPr id="95" name="CustomShape 3"/>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Concept of the System</a:t>
            </a:r>
            <a:endParaRPr b="0" lang="en-US" sz="1800" spc="-1" strike="noStrike">
              <a:solidFill>
                <a:srgbClr val="000000"/>
              </a:solidFill>
              <a:uFill>
                <a:solidFill>
                  <a:srgbClr val="ffffff"/>
                </a:solidFill>
              </a:uFill>
              <a:latin typeface="Arial"/>
            </a:endParaRPr>
          </a:p>
        </p:txBody>
      </p:sp>
      <p:sp>
        <p:nvSpPr>
          <p:cNvPr id="96" name="CustomShape 4"/>
          <p:cNvSpPr/>
          <p:nvPr/>
        </p:nvSpPr>
        <p:spPr>
          <a:xfrm>
            <a:off x="1115640" y="1371600"/>
            <a:ext cx="4095000" cy="49363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Telerobotic system that uses VR technology and existing control infrastructure </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Performs manufacturing tasks (pick &amp; place, assembly, etc.)</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Devices used: Baxter robot, Oculus Rift with Touch controllers</a:t>
            </a:r>
            <a:endParaRPr b="0" lang="en-US" sz="1800" spc="-1" strike="noStrike">
              <a:solidFill>
                <a:srgbClr val="000000"/>
              </a:solidFill>
              <a:uFill>
                <a:solidFill>
                  <a:srgbClr val="ffffff"/>
                </a:solidFill>
              </a:uFill>
              <a:latin typeface="Arial"/>
            </a:endParaRPr>
          </a:p>
        </p:txBody>
      </p:sp>
      <p:pic>
        <p:nvPicPr>
          <p:cNvPr id="97" name="" descr=""/>
          <p:cNvPicPr/>
          <p:nvPr/>
        </p:nvPicPr>
        <p:blipFill>
          <a:blip r:embed="rId1"/>
          <a:stretch/>
        </p:blipFill>
        <p:spPr>
          <a:xfrm>
            <a:off x="7407360" y="3728880"/>
            <a:ext cx="1339200" cy="2306160"/>
          </a:xfrm>
          <a:prstGeom prst="rect">
            <a:avLst/>
          </a:prstGeom>
          <a:ln>
            <a:noFill/>
          </a:ln>
        </p:spPr>
      </p:pic>
      <p:pic>
        <p:nvPicPr>
          <p:cNvPr id="98" name="" descr=""/>
          <p:cNvPicPr/>
          <p:nvPr/>
        </p:nvPicPr>
        <p:blipFill>
          <a:blip r:embed="rId2"/>
          <a:stretch/>
        </p:blipFill>
        <p:spPr>
          <a:xfrm>
            <a:off x="5029200" y="549360"/>
            <a:ext cx="3977640" cy="30171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 name="CustomShape 1"/>
          <p:cNvSpPr/>
          <p:nvPr/>
        </p:nvSpPr>
        <p:spPr>
          <a:xfrm>
            <a:off x="1115640" y="409680"/>
            <a:ext cx="7557480" cy="50256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Network Capabilities</a:t>
            </a:r>
            <a:endParaRPr b="0" lang="en-US" sz="1800" spc="-1" strike="noStrike">
              <a:solidFill>
                <a:srgbClr val="000000"/>
              </a:solidFill>
              <a:uFill>
                <a:solidFill>
                  <a:srgbClr val="ffffff"/>
                </a:solidFill>
              </a:uFill>
              <a:latin typeface="Arial"/>
            </a:endParaRPr>
          </a:p>
        </p:txBody>
      </p:sp>
      <p:sp>
        <p:nvSpPr>
          <p:cNvPr id="100" name="CustomShape 2"/>
          <p:cNvSpPr/>
          <p:nvPr/>
        </p:nvSpPr>
        <p:spPr>
          <a:xfrm>
            <a:off x="1115640" y="1188720"/>
            <a:ext cx="7557480" cy="467604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Is able to run in multiple networks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Inter-network operation are possible by changing the channels the program subscribes to without changing network configurations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Testing of system was done in:</a:t>
            </a:r>
            <a:endParaRPr b="0" lang="en-US" sz="1800" spc="-1" strike="noStrike">
              <a:solidFill>
                <a:srgbClr val="000000"/>
              </a:solidFill>
              <a:uFill>
                <a:solidFill>
                  <a:srgbClr val="ffffff"/>
                </a:solidFill>
              </a:uFill>
              <a:latin typeface="Arial"/>
            </a:endParaRPr>
          </a:p>
          <a:p>
            <a:pPr lvl="1" marL="1482480" indent="-567360">
              <a:lnSpc>
                <a:spcPct val="100000"/>
              </a:lnSpc>
              <a:buClr>
                <a:srgbClr val="000000"/>
              </a:buClr>
              <a:buFont typeface="Times New Roman"/>
              <a:buChar char="–"/>
            </a:pPr>
            <a:r>
              <a:rPr b="0" lang="en-US" sz="2000" spc="-1" strike="noStrike">
                <a:solidFill>
                  <a:srgbClr val="000000"/>
                </a:solidFill>
                <a:uFill>
                  <a:solidFill>
                    <a:srgbClr val="ffffff"/>
                  </a:solidFill>
                </a:uFill>
                <a:latin typeface="Arial"/>
                <a:ea typeface="DejaVu Sans"/>
              </a:rPr>
              <a:t>Wired local network</a:t>
            </a:r>
            <a:endParaRPr b="0" lang="en-US" sz="1800" spc="-1" strike="noStrike">
              <a:solidFill>
                <a:srgbClr val="000000"/>
              </a:solidFill>
              <a:uFill>
                <a:solidFill>
                  <a:srgbClr val="ffffff"/>
                </a:solidFill>
              </a:uFill>
              <a:latin typeface="Arial"/>
            </a:endParaRPr>
          </a:p>
          <a:p>
            <a:pPr lvl="1" marL="1482480" indent="-567360">
              <a:lnSpc>
                <a:spcPct val="100000"/>
              </a:lnSpc>
              <a:buClr>
                <a:srgbClr val="000000"/>
              </a:buClr>
              <a:buFont typeface="Times New Roman"/>
              <a:buChar char="–"/>
            </a:pPr>
            <a:r>
              <a:rPr b="0" lang="en-US" sz="2000" spc="-1" strike="noStrike">
                <a:solidFill>
                  <a:srgbClr val="000000"/>
                </a:solidFill>
                <a:uFill>
                  <a:solidFill>
                    <a:srgbClr val="ffffff"/>
                  </a:solidFill>
                </a:uFill>
                <a:latin typeface="Arial"/>
                <a:ea typeface="DejaVu Sans"/>
              </a:rPr>
              <a:t>Wireless connection in same building</a:t>
            </a:r>
            <a:endParaRPr b="0" lang="en-US" sz="1800" spc="-1" strike="noStrike">
              <a:solidFill>
                <a:srgbClr val="000000"/>
              </a:solidFill>
              <a:uFill>
                <a:solidFill>
                  <a:srgbClr val="ffffff"/>
                </a:solidFill>
              </a:uFill>
              <a:latin typeface="Arial"/>
            </a:endParaRPr>
          </a:p>
          <a:p>
            <a:pPr lvl="1" marL="1482480" indent="-567360">
              <a:lnSpc>
                <a:spcPct val="100000"/>
              </a:lnSpc>
              <a:buClr>
                <a:srgbClr val="000000"/>
              </a:buClr>
              <a:buFont typeface="Times New Roman"/>
              <a:buChar char="–"/>
            </a:pPr>
            <a:r>
              <a:rPr b="0" lang="en-US" sz="2000" spc="-1" strike="noStrike">
                <a:solidFill>
                  <a:srgbClr val="000000"/>
                </a:solidFill>
                <a:uFill>
                  <a:solidFill>
                    <a:srgbClr val="ffffff"/>
                  </a:solidFill>
                </a:uFill>
                <a:latin typeface="Arial"/>
                <a:ea typeface="DejaVu Sans"/>
              </a:rPr>
              <a:t>Wireless connections in different cities</a:t>
            </a:r>
            <a:endParaRPr b="0" lang="en-US" sz="1800" spc="-1" strike="noStrike">
              <a:solidFill>
                <a:srgbClr val="000000"/>
              </a:solidFill>
              <a:uFill>
                <a:solidFill>
                  <a:srgbClr val="ffffff"/>
                </a:solidFill>
              </a:uFill>
              <a:latin typeface="Arial"/>
            </a:endParaRPr>
          </a:p>
          <a:p>
            <a:pPr lvl="2" marL="2286000" indent="-455040">
              <a:lnSpc>
                <a:spcPct val="100000"/>
              </a:lnSpc>
              <a:buClr>
                <a:srgbClr val="000000"/>
              </a:buClr>
              <a:buFont typeface="Times New Roman"/>
              <a:buChar char="•"/>
            </a:pPr>
            <a:r>
              <a:rPr b="0" lang="en-US" sz="1600" spc="-1" strike="noStrike">
                <a:solidFill>
                  <a:srgbClr val="000000"/>
                </a:solidFill>
                <a:uFill>
                  <a:solidFill>
                    <a:srgbClr val="ffffff"/>
                  </a:solidFill>
                </a:uFill>
                <a:latin typeface="Arial"/>
                <a:ea typeface="DejaVu Sans"/>
              </a:rPr>
              <a:t>Frame rate on hand cameras and range updates were reduced due to speed of connection</a:t>
            </a:r>
            <a:endParaRPr b="0" lang="en-US" sz="1800" spc="-1" strike="noStrike">
              <a:solidFill>
                <a:srgbClr val="000000"/>
              </a:solidFill>
              <a:uFill>
                <a:solidFill>
                  <a:srgbClr val="ffffff"/>
                </a:solidFill>
              </a:uFill>
              <a:latin typeface="Arial"/>
            </a:endParaRPr>
          </a:p>
        </p:txBody>
      </p:sp>
      <p:sp>
        <p:nvSpPr>
          <p:cNvPr id="101"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02"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3"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Concept of the System</a:t>
            </a:r>
            <a:endParaRPr b="0" lang="en-US" sz="1800" spc="-1" strike="noStrike">
              <a:solidFill>
                <a:srgbClr val="000000"/>
              </a:solidFill>
              <a:uFill>
                <a:solidFill>
                  <a:srgbClr val="ffffff"/>
                </a:solidFill>
              </a:uFill>
              <a:latin typeface="Arial"/>
            </a:endParaRPr>
          </a:p>
        </p:txBody>
      </p:sp>
      <p:sp>
        <p:nvSpPr>
          <p:cNvPr id="104" name="CustomShape 2"/>
          <p:cNvSpPr/>
          <p:nvPr/>
        </p:nvSpPr>
        <p:spPr>
          <a:xfrm>
            <a:off x="1115640" y="1371600"/>
            <a:ext cx="4095000" cy="49363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Control room contains multiple sensor displays and dynamic mappings to select the engagement between user and robot  </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User study showed that new users were faster and more accurate than automation or direct telepresence systems</a:t>
            </a:r>
            <a:endParaRPr b="0" lang="en-US" sz="1800" spc="-1" strike="noStrike">
              <a:solidFill>
                <a:srgbClr val="000000"/>
              </a:solidFill>
              <a:uFill>
                <a:solidFill>
                  <a:srgbClr val="ffffff"/>
                </a:solidFill>
              </a:uFill>
              <a:latin typeface="Arial"/>
            </a:endParaRPr>
          </a:p>
        </p:txBody>
      </p:sp>
      <p:pic>
        <p:nvPicPr>
          <p:cNvPr id="105" name="" descr=""/>
          <p:cNvPicPr/>
          <p:nvPr/>
        </p:nvPicPr>
        <p:blipFill>
          <a:blip r:embed="rId1"/>
          <a:stretch/>
        </p:blipFill>
        <p:spPr>
          <a:xfrm>
            <a:off x="5943600" y="1951200"/>
            <a:ext cx="2650320" cy="2894760"/>
          </a:xfrm>
          <a:prstGeom prst="rect">
            <a:avLst/>
          </a:prstGeom>
          <a:ln>
            <a:noFill/>
          </a:ln>
        </p:spPr>
      </p:pic>
      <p:sp>
        <p:nvSpPr>
          <p:cNvPr id="106"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07"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Background</a:t>
            </a:r>
            <a:endParaRPr b="0" lang="en-US" sz="1800" spc="-1" strike="noStrike">
              <a:solidFill>
                <a:srgbClr val="000000"/>
              </a:solidFill>
              <a:uFill>
                <a:solidFill>
                  <a:srgbClr val="ffffff"/>
                </a:solidFill>
              </a:uFill>
              <a:latin typeface="Arial"/>
            </a:endParaRPr>
          </a:p>
        </p:txBody>
      </p:sp>
      <p:sp>
        <p:nvSpPr>
          <p:cNvPr id="109" name="CustomShape 2"/>
          <p:cNvSpPr/>
          <p:nvPr/>
        </p:nvSpPr>
        <p:spPr>
          <a:xfrm>
            <a:off x="1115640" y="1551600"/>
            <a:ext cx="7558920" cy="49363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Not necessary to connect the </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states of the user and robot</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User is embedded in the same point of view of the robot by connecting to the Virtual Reality Control Room (VRCR)</a:t>
            </a:r>
            <a:endParaRPr b="0" lang="en-US" sz="1800" spc="-1" strike="noStrike">
              <a:solidFill>
                <a:srgbClr val="000000"/>
              </a:solidFill>
              <a:uFill>
                <a:solidFill>
                  <a:srgbClr val="ffffff"/>
                </a:solidFill>
              </a:uFill>
              <a:latin typeface="Arial"/>
            </a:endParaRPr>
          </a:p>
          <a:p>
            <a:pPr lvl="2" marL="1143000" indent="-227880">
              <a:lnSpc>
                <a:spcPct val="100000"/>
              </a:lnSpc>
              <a:buClr>
                <a:srgbClr val="000000"/>
              </a:buClr>
              <a:buFont typeface="Arial"/>
              <a:buChar char="•"/>
            </a:pPr>
            <a:r>
              <a:rPr b="0" lang="en-US" sz="1600" spc="-1" strike="noStrike">
                <a:solidFill>
                  <a:srgbClr val="000000"/>
                </a:solidFill>
                <a:uFill>
                  <a:solidFill>
                    <a:srgbClr val="ffffff"/>
                  </a:solidFill>
                </a:uFill>
                <a:latin typeface="Arial"/>
                <a:ea typeface="DejaVu Sans"/>
              </a:rPr>
              <a:t>User’s state is mapped to the VRCR</a:t>
            </a:r>
            <a:endParaRPr b="0" lang="en-US" sz="1800" spc="-1" strike="noStrike">
              <a:solidFill>
                <a:srgbClr val="000000"/>
              </a:solidFill>
              <a:uFill>
                <a:solidFill>
                  <a:srgbClr val="ffffff"/>
                </a:solidFill>
              </a:uFill>
              <a:latin typeface="Arial"/>
            </a:endParaRPr>
          </a:p>
          <a:p>
            <a:pPr lvl="2" marL="1143000" indent="-227880">
              <a:lnSpc>
                <a:spcPct val="100000"/>
              </a:lnSpc>
              <a:buClr>
                <a:srgbClr val="000000"/>
              </a:buClr>
              <a:buFont typeface="Arial"/>
              <a:buChar char="•"/>
            </a:pPr>
            <a:r>
              <a:rPr b="0" lang="en-US" sz="1600" spc="-1" strike="noStrike">
                <a:solidFill>
                  <a:srgbClr val="000000"/>
                </a:solidFill>
                <a:uFill>
                  <a:solidFill>
                    <a:srgbClr val="ffffff"/>
                  </a:solidFill>
                </a:uFill>
                <a:latin typeface="Arial"/>
                <a:ea typeface="DejaVu Sans"/>
              </a:rPr>
              <a:t>VRCR is mapped to the robot</a:t>
            </a:r>
            <a:endParaRPr b="0" lang="en-US" sz="1800" spc="-1" strike="noStrike">
              <a:solidFill>
                <a:srgbClr val="000000"/>
              </a:solidFill>
              <a:uFill>
                <a:solidFill>
                  <a:srgbClr val="ffffff"/>
                </a:solidFill>
              </a:uFill>
              <a:latin typeface="Arial"/>
            </a:endParaRPr>
          </a:p>
          <a:p>
            <a:pPr lvl="2" marL="1143000" indent="-227880">
              <a:lnSpc>
                <a:spcPct val="100000"/>
              </a:lnSpc>
              <a:buClr>
                <a:srgbClr val="000000"/>
              </a:buClr>
              <a:buFont typeface="Arial"/>
              <a:buChar char="•"/>
            </a:pPr>
            <a:r>
              <a:rPr b="0" lang="en-US" sz="1600" spc="-1" strike="noStrike">
                <a:solidFill>
                  <a:srgbClr val="000000"/>
                </a:solidFill>
                <a:uFill>
                  <a:solidFill>
                    <a:srgbClr val="ffffff"/>
                  </a:solidFill>
                </a:uFill>
                <a:latin typeface="Arial"/>
                <a:ea typeface="DejaVu Sans"/>
              </a:rPr>
              <a:t>Removes the need of sensory stimuli to the user from the robot</a:t>
            </a:r>
            <a:endParaRPr b="0" lang="en-US" sz="1800" spc="-1" strike="noStrike">
              <a:solidFill>
                <a:srgbClr val="000000"/>
              </a:solidFill>
              <a:uFill>
                <a:solidFill>
                  <a:srgbClr val="ffffff"/>
                </a:solidFill>
              </a:uFill>
              <a:latin typeface="Arial"/>
            </a:endParaRPr>
          </a:p>
        </p:txBody>
      </p:sp>
      <p:sp>
        <p:nvSpPr>
          <p:cNvPr id="110"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11"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pic>
        <p:nvPicPr>
          <p:cNvPr id="112" name="" descr=""/>
          <p:cNvPicPr/>
          <p:nvPr/>
        </p:nvPicPr>
        <p:blipFill>
          <a:blip r:embed="rId1"/>
          <a:stretch/>
        </p:blipFill>
        <p:spPr>
          <a:xfrm>
            <a:off x="5920560" y="4389120"/>
            <a:ext cx="3039840" cy="1709640"/>
          </a:xfrm>
          <a:prstGeom prst="rect">
            <a:avLst/>
          </a:prstGeom>
          <a:ln>
            <a:noFill/>
          </a:ln>
        </p:spPr>
      </p:pic>
      <p:pic>
        <p:nvPicPr>
          <p:cNvPr id="113" name="" descr=""/>
          <p:cNvPicPr/>
          <p:nvPr/>
        </p:nvPicPr>
        <p:blipFill>
          <a:blip r:embed="rId2"/>
          <a:stretch/>
        </p:blipFill>
        <p:spPr>
          <a:xfrm>
            <a:off x="6400800" y="182880"/>
            <a:ext cx="2468160" cy="20732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Mappings</a:t>
            </a:r>
            <a:endParaRPr b="0" lang="en-US" sz="1800" spc="-1" strike="noStrike">
              <a:solidFill>
                <a:srgbClr val="000000"/>
              </a:solidFill>
              <a:uFill>
                <a:solidFill>
                  <a:srgbClr val="ffffff"/>
                </a:solidFill>
              </a:uFill>
              <a:latin typeface="Arial"/>
            </a:endParaRPr>
          </a:p>
        </p:txBody>
      </p:sp>
      <p:sp>
        <p:nvSpPr>
          <p:cNvPr id="115" name="CustomShape 2"/>
          <p:cNvSpPr/>
          <p:nvPr/>
        </p:nvSpPr>
        <p:spPr>
          <a:xfrm>
            <a:off x="1106280" y="1072080"/>
            <a:ext cx="7558920" cy="502848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Are an object’s state: information that describes it (e.g. position, orientation, sensor values)</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These can be transmitted through a mapping:</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Directly to the robot</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741240" indent="-280440">
              <a:lnSpc>
                <a:spcPct val="100000"/>
              </a:lnSpc>
            </a:pPr>
            <a:r>
              <a:rPr b="0" lang="en-US" sz="20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741240" indent="-280440">
              <a:lnSpc>
                <a:spcPct val="100000"/>
              </a:lnSpc>
            </a:pP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Cyber-Physical System (CPS)</a:t>
            </a:r>
            <a:endParaRPr b="0" lang="en-US" sz="1800" spc="-1" strike="noStrike">
              <a:solidFill>
                <a:srgbClr val="000000"/>
              </a:solidFill>
              <a:uFill>
                <a:solidFill>
                  <a:srgbClr val="ffffff"/>
                </a:solidFill>
              </a:uFill>
              <a:latin typeface="Arial"/>
            </a:endParaRPr>
          </a:p>
        </p:txBody>
      </p:sp>
      <p:pic>
        <p:nvPicPr>
          <p:cNvPr id="116" name="" descr=""/>
          <p:cNvPicPr/>
          <p:nvPr/>
        </p:nvPicPr>
        <p:blipFill>
          <a:blip r:embed="rId1"/>
          <a:stretch/>
        </p:blipFill>
        <p:spPr>
          <a:xfrm>
            <a:off x="3821040" y="2637000"/>
            <a:ext cx="2545560" cy="1411920"/>
          </a:xfrm>
          <a:prstGeom prst="rect">
            <a:avLst/>
          </a:prstGeom>
          <a:ln>
            <a:noFill/>
          </a:ln>
        </p:spPr>
      </p:pic>
      <p:pic>
        <p:nvPicPr>
          <p:cNvPr id="117" name="" descr=""/>
          <p:cNvPicPr/>
          <p:nvPr/>
        </p:nvPicPr>
        <p:blipFill>
          <a:blip r:embed="rId2"/>
          <a:stretch/>
        </p:blipFill>
        <p:spPr>
          <a:xfrm>
            <a:off x="6400800" y="2711520"/>
            <a:ext cx="2621880" cy="1189800"/>
          </a:xfrm>
          <a:prstGeom prst="rect">
            <a:avLst/>
          </a:prstGeom>
          <a:ln>
            <a:noFill/>
          </a:ln>
        </p:spPr>
      </p:pic>
      <p:pic>
        <p:nvPicPr>
          <p:cNvPr id="118" name="" descr=""/>
          <p:cNvPicPr/>
          <p:nvPr/>
        </p:nvPicPr>
        <p:blipFill>
          <a:blip r:embed="rId3"/>
          <a:stretch/>
        </p:blipFill>
        <p:spPr>
          <a:xfrm>
            <a:off x="6675480" y="4710240"/>
            <a:ext cx="2401200" cy="1096200"/>
          </a:xfrm>
          <a:prstGeom prst="rect">
            <a:avLst/>
          </a:prstGeom>
          <a:ln>
            <a:noFill/>
          </a:ln>
        </p:spPr>
      </p:pic>
      <p:sp>
        <p:nvSpPr>
          <p:cNvPr id="119"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20"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
        <p:nvSpPr>
          <p:cNvPr id="121" name="CustomShape 5"/>
          <p:cNvSpPr/>
          <p:nvPr/>
        </p:nvSpPr>
        <p:spPr>
          <a:xfrm>
            <a:off x="6400800" y="3902040"/>
            <a:ext cx="913680" cy="272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p>
            <a:pPr>
              <a:lnSpc>
                <a:spcPct val="100000"/>
              </a:lnSpc>
            </a:pPr>
            <a:r>
              <a:rPr b="0" lang="en-US" sz="1200" spc="-1" strike="noStrike" u="sng">
                <a:solidFill>
                  <a:srgbClr val="0000ff"/>
                </a:solidFill>
                <a:uFill>
                  <a:solidFill>
                    <a:srgbClr val="ffffff"/>
                  </a:solidFill>
                </a:uFill>
                <a:latin typeface="Arial"/>
                <a:ea typeface="DejaVu Sans"/>
                <a:hlinkClick r:id="rId4"/>
              </a:rPr>
              <a:t>Video link</a:t>
            </a:r>
            <a:endParaRPr b="0" lang="en-US" sz="1800" spc="-1" strike="noStrike">
              <a:solidFill>
                <a:srgbClr val="000000"/>
              </a:solidFill>
              <a:uFill>
                <a:solidFill>
                  <a:srgbClr val="ffffff"/>
                </a:solidFill>
              </a:uFill>
              <a:latin typeface="Arial"/>
            </a:endParaRPr>
          </a:p>
        </p:txBody>
      </p:sp>
      <p:sp>
        <p:nvSpPr>
          <p:cNvPr id="122" name="CustomShape 6"/>
          <p:cNvSpPr/>
          <p:nvPr/>
        </p:nvSpPr>
        <p:spPr>
          <a:xfrm>
            <a:off x="4206960" y="5909760"/>
            <a:ext cx="913680" cy="272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p>
            <a:pPr>
              <a:lnSpc>
                <a:spcPct val="100000"/>
              </a:lnSpc>
            </a:pPr>
            <a:r>
              <a:rPr b="0" lang="en-US" sz="1200" spc="-1" strike="noStrike" u="sng">
                <a:solidFill>
                  <a:srgbClr val="0000ff"/>
                </a:solidFill>
                <a:uFill>
                  <a:solidFill>
                    <a:srgbClr val="ffffff"/>
                  </a:solidFill>
                </a:uFill>
                <a:latin typeface="Arial"/>
                <a:ea typeface="DejaVu Sans"/>
                <a:hlinkClick r:id="rId5"/>
              </a:rPr>
              <a:t>Video link</a:t>
            </a:r>
            <a:endParaRPr b="0" lang="en-US" sz="1800" spc="-1" strike="noStrike">
              <a:solidFill>
                <a:srgbClr val="000000"/>
              </a:solidFill>
              <a:uFill>
                <a:solidFill>
                  <a:srgbClr val="ffffff"/>
                </a:solidFill>
              </a:uFill>
              <a:latin typeface="Arial"/>
            </a:endParaRPr>
          </a:p>
        </p:txBody>
      </p:sp>
      <p:sp>
        <p:nvSpPr>
          <p:cNvPr id="123" name="CustomShape 7"/>
          <p:cNvSpPr/>
          <p:nvPr/>
        </p:nvSpPr>
        <p:spPr>
          <a:xfrm>
            <a:off x="1590840" y="5907240"/>
            <a:ext cx="913680" cy="272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p>
            <a:pPr>
              <a:lnSpc>
                <a:spcPct val="100000"/>
              </a:lnSpc>
            </a:pPr>
            <a:r>
              <a:rPr b="0" lang="en-US" sz="1200" spc="-1" strike="noStrike" u="sng">
                <a:solidFill>
                  <a:srgbClr val="0000ff"/>
                </a:solidFill>
                <a:uFill>
                  <a:solidFill>
                    <a:srgbClr val="ffffff"/>
                  </a:solidFill>
                </a:uFill>
                <a:latin typeface="Arial"/>
                <a:ea typeface="DejaVu Sans"/>
                <a:hlinkClick r:id="rId6"/>
              </a:rPr>
              <a:t>Video link</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childTnLst>
                  <p:par>
                    <p:cTn id="15" fill="freeze">
                      <p:stCondLst>
                        <p:cond delay="0"/>
                      </p:stCondLst>
                      <p:childTnLst>
                        <p:par>
                          <p:cTn id="16" fill="freeze">
                            <p:stCondLst>
                              <p:cond delay="0"/>
                            </p:stCondLst>
                            <p:childTnLst>
                              <p:par>
                                <p:cTn id="17" nodeType="withEffect" fill="hold" presetClass="entr">
                                  <p:stCondLst>
                                    <p:cond delay="0"/>
                                  </p:stCondLst>
                                </p:cTn>
                              </p:par>
                              <p:par>
                                <p:cTn id="18" nodeType="withEffect" fill="hold" presetClass="entr">
                                  <p:stCondLst>
                                    <p:cond delay="0"/>
                                  </p:stCondLst>
                                </p:cTn>
                              </p:par>
                              <p:par>
                                <p:cTn id="19" nodeType="withEffect" fill="hold" presetClass="entr">
                                  <p:stCondLst>
                                    <p:cond delay="0"/>
                                  </p:stCondLst>
                                </p:cTn>
                              </p:par>
                              <p:par>
                                <p:cTn id="20" dur="indefinite" nodeType="withEffect" fill="hold" presetClass="entr">
                                  <p:stCondLst>
                                    <p:cond delay="0"/>
                                  </p:stCondLst>
                                  <p:childTnLst>
                                    <p:par>
                                      <p:cTn id="21" fill="freeze"/>
                                    </p:par>
                                  </p:childTnLst>
                                </p:cTn>
                              </p:par>
                            </p:childTnLst>
                          </p:cTn>
                        </p:par>
                      </p:childTnLst>
                    </p:cTn>
                  </p:par>
                  <p:par>
                    <p:cTn id="22" fill="freeze">
                      <p:stCondLst>
                        <p:cond delay="indefinite"/>
                      </p:stCondLst>
                      <p:childTnLst>
                        <p:par>
                          <p:cTn id="23" fill="freeze">
                            <p:stCondLst>
                              <p:cond delay="0"/>
                            </p:stCondLst>
                            <p:childTnLst>
                              <p:par>
                                <p:cTn id="24" dur="indefinite" nodeType="clickEffect" fill="hold" presetClass="entr">
                                  <p:stCondLst>
                                    <p:cond delay="0"/>
                                  </p:stCondLst>
                                  <p:childTnLst>
                                    <p:par>
                                      <p:cTn id="25" fill="freeze"/>
                                    </p:par>
                                  </p:childTnLst>
                                </p:cTn>
                              </p:par>
                            </p:childTnLst>
                          </p:cTn>
                        </p:par>
                      </p:childTnLst>
                    </p:cTn>
                  </p:par>
                  <p:par>
                    <p:cTn id="26" fill="freeze">
                      <p:stCondLst>
                        <p:cond delay="indefinite"/>
                      </p:stCondLst>
                      <p:childTnLst>
                        <p:par>
                          <p:cTn id="27" fill="freeze">
                            <p:stCondLst>
                              <p:cond delay="0"/>
                            </p:stCondLst>
                            <p:childTnLst>
                              <p:par>
                                <p:cTn id="28" nodeType="clickEffect" fill="hold" presetClass="entr">
                                  <p:stCondLst>
                                    <p:cond delay="0"/>
                                  </p:stCondLst>
                                </p:cTn>
                              </p:par>
                            </p:childTnLst>
                          </p:cTn>
                        </p:par>
                      </p:childTnLst>
                    </p:cTn>
                  </p:par>
                  <p:par>
                    <p:cTn id="29" fill="freeze">
                      <p:stCondLst>
                        <p:cond delay="indefinite"/>
                      </p:stCondLst>
                      <p:childTnLst>
                        <p:par>
                          <p:cTn id="30" fill="freeze">
                            <p:stCondLst>
                              <p:cond delay="0"/>
                            </p:stCondLst>
                            <p:childTnLst>
                              <p:par>
                                <p:cTn id="31" nodeType="clickEffect" fill="hold" presetClass="entr">
                                  <p:stCondLst>
                                    <p:cond delay="0"/>
                                  </p:stCondLst>
                                </p:cTn>
                              </p:par>
                            </p:childTnLst>
                          </p:cTn>
                        </p:par>
                      </p:childTnLst>
                    </p:cTn>
                  </p:par>
                  <p:par>
                    <p:cTn id="32" fill="freeze">
                      <p:stCondLst>
                        <p:cond delay="indefinite"/>
                      </p:stCondLst>
                      <p:childTnLst>
                        <p:par>
                          <p:cTn id="33" fill="freeze">
                            <p:stCondLst>
                              <p:cond delay="0"/>
                            </p:stCondLst>
                            <p:childTnLst>
                              <p:par>
                                <p:cTn id="34" nodeType="clickEffect" fill="hold" presetClass="entr">
                                  <p:stCondLst>
                                    <p:cond delay="0"/>
                                  </p:stCondLst>
                                </p:cTn>
                              </p:par>
                            </p:childTnLst>
                          </p:cTn>
                        </p:par>
                      </p:childTnLst>
                    </p:cTn>
                  </p:par>
                  <p:par>
                    <p:cTn id="35" fill="freeze">
                      <p:stCondLst>
                        <p:cond delay="indefinite"/>
                      </p:stCondLst>
                      <p:childTnLst>
                        <p:par>
                          <p:cTn id="36" fill="freeze">
                            <p:stCondLst>
                              <p:cond delay="0"/>
                            </p:stCondLst>
                            <p:childTnLst>
                              <p:par>
                                <p:cTn id="37" nodeType="clickEffect" fill="hold" presetClass="entr">
                                  <p:stCondLst>
                                    <p:cond delay="0"/>
                                  </p:stCondLst>
                                </p:cTn>
                              </p:par>
                            </p:childTnLst>
                          </p:cTn>
                        </p:par>
                      </p:childTnLst>
                    </p:cTn>
                  </p:par>
                  <p:par>
                    <p:cTn id="38" fill="freeze">
                      <p:stCondLst>
                        <p:cond delay="indefinite"/>
                      </p:stCondLst>
                      <p:childTnLst>
                        <p:par>
                          <p:cTn id="39" fill="freeze">
                            <p:stCondLst>
                              <p:cond delay="0"/>
                            </p:stCondLst>
                            <p:childTnLst>
                              <p:par>
                                <p:cTn id="40" nodeType="clickEffect" fill="hold" presetClass="entr">
                                  <p:stCondLst>
                                    <p:cond delay="0"/>
                                  </p:stCondLst>
                                </p:cTn>
                              </p:par>
                            </p:childTnLst>
                          </p:cTn>
                        </p:par>
                      </p:childTnLst>
                    </p:cTn>
                  </p:par>
                  <p:par>
                    <p:cTn id="41" fill="freeze">
                      <p:stCondLst>
                        <p:cond delay="indefinite"/>
                      </p:stCondLst>
                      <p:childTnLst>
                        <p:par>
                          <p:cTn id="42" fill="freeze">
                            <p:stCondLst>
                              <p:cond delay="0"/>
                            </p:stCondLst>
                            <p:childTnLst>
                              <p:par>
                                <p:cTn id="43" nodeType="clickEffect" fill="hold" presetClass="entr">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Homunculus Model Mappings</a:t>
            </a:r>
            <a:endParaRPr b="0" lang="en-US" sz="1800" spc="-1" strike="noStrike">
              <a:solidFill>
                <a:srgbClr val="000000"/>
              </a:solidFill>
              <a:uFill>
                <a:solidFill>
                  <a:srgbClr val="ffffff"/>
                </a:solidFill>
              </a:uFill>
              <a:latin typeface="Arial"/>
            </a:endParaRPr>
          </a:p>
        </p:txBody>
      </p:sp>
      <p:sp>
        <p:nvSpPr>
          <p:cNvPr id="125" name="CustomShape 2"/>
          <p:cNvSpPr/>
          <p:nvPr/>
        </p:nvSpPr>
        <p:spPr>
          <a:xfrm>
            <a:off x="1115640" y="1279440"/>
            <a:ext cx="7558920" cy="502848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Mappings are mediated in the VRCR using:</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Displays and objects in the space</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Map: user space  → virtual space → robot space</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Robot environment mapped from 3D to 2D</a:t>
            </a:r>
            <a:endParaRPr b="0" lang="en-US" sz="1800" spc="-1" strike="noStrike">
              <a:solidFill>
                <a:srgbClr val="000000"/>
              </a:solidFill>
              <a:uFill>
                <a:solidFill>
                  <a:srgbClr val="ffffff"/>
                </a:solidFill>
              </a:uFill>
              <a:latin typeface="Arial"/>
            </a:endParaRPr>
          </a:p>
          <a:p>
            <a:pPr lvl="1" marL="738000" indent="-280080">
              <a:lnSpc>
                <a:spcPct val="100000"/>
              </a:lnSpc>
              <a:buClr>
                <a:srgbClr val="000000"/>
              </a:buClr>
              <a:buFont typeface="Arial"/>
              <a:buChar char="–"/>
            </a:pPr>
            <a:r>
              <a:rPr b="0" lang="en-US" sz="2000" spc="-1" strike="noStrike">
                <a:solidFill>
                  <a:srgbClr val="000000"/>
                </a:solidFill>
                <a:uFill>
                  <a:solidFill>
                    <a:srgbClr val="ffffff"/>
                  </a:solidFill>
                </a:uFill>
                <a:latin typeface="Arial"/>
                <a:ea typeface="DejaVu Sans"/>
              </a:rPr>
              <a:t>Forward cameras collect actual view in small area</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Brain then infers the 3D representation of each</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Sensors are cleanly displayed in VRCR </a:t>
            </a:r>
            <a:endParaRPr b="0" lang="en-US" sz="1800" spc="-1" strike="noStrike">
              <a:solidFill>
                <a:srgbClr val="000000"/>
              </a:solidFill>
              <a:uFill>
                <a:solidFill>
                  <a:srgbClr val="ffffff"/>
                </a:solidFill>
              </a:uFill>
              <a:latin typeface="Arial"/>
            </a:endParaRPr>
          </a:p>
        </p:txBody>
      </p:sp>
      <p:pic>
        <p:nvPicPr>
          <p:cNvPr id="126" name="" descr=""/>
          <p:cNvPicPr/>
          <p:nvPr/>
        </p:nvPicPr>
        <p:blipFill>
          <a:blip r:embed="rId1"/>
          <a:stretch/>
        </p:blipFill>
        <p:spPr>
          <a:xfrm>
            <a:off x="1646280" y="4206960"/>
            <a:ext cx="3598200" cy="1643760"/>
          </a:xfrm>
          <a:prstGeom prst="rect">
            <a:avLst/>
          </a:prstGeom>
          <a:ln>
            <a:noFill/>
          </a:ln>
        </p:spPr>
      </p:pic>
      <p:sp>
        <p:nvSpPr>
          <p:cNvPr id="127"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28"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
        <p:nvSpPr>
          <p:cNvPr id="129" name="CustomShape 5"/>
          <p:cNvSpPr/>
          <p:nvPr/>
        </p:nvSpPr>
        <p:spPr>
          <a:xfrm>
            <a:off x="8229600" y="5761080"/>
            <a:ext cx="913680" cy="272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p>
            <a:pPr>
              <a:lnSpc>
                <a:spcPct val="100000"/>
              </a:lnSpc>
            </a:pPr>
            <a:r>
              <a:rPr b="0" lang="en-US" sz="1200" spc="-1" strike="noStrike" u="sng">
                <a:solidFill>
                  <a:srgbClr val="0000ff"/>
                </a:solidFill>
                <a:uFill>
                  <a:solidFill>
                    <a:srgbClr val="ffffff"/>
                  </a:solidFill>
                </a:uFill>
                <a:latin typeface="Arial"/>
                <a:ea typeface="DejaVu Sans"/>
                <a:hlinkClick r:id="rId2"/>
              </a:rPr>
              <a:t>Video link</a:t>
            </a:r>
            <a:endParaRPr b="0" lang="en-US" sz="1800" spc="-1" strike="noStrike">
              <a:solidFill>
                <a:srgbClr val="000000"/>
              </a:solidFill>
              <a:uFill>
                <a:solidFill>
                  <a:srgbClr val="ffffff"/>
                </a:solidFill>
              </a:uFill>
              <a:latin typeface="Arial"/>
            </a:endParaRPr>
          </a:p>
        </p:txBody>
      </p:sp>
    </p:spTree>
  </p:cSld>
  <p:timing>
    <p:tnLst>
      <p:par>
        <p:cTn id="44" dur="indefinite" restart="never" nodeType="tmRoot">
          <p:childTnLst>
            <p:seq>
              <p:cTn id="45" nodeType="mainSeq">
                <p:childTnLst>
                  <p:par>
                    <p:cTn id="46" fill="freeze">
                      <p:stCondLst>
                        <p:cond delay="0"/>
                      </p:stCondLst>
                      <p:childTnLst>
                        <p:par>
                          <p:cTn id="47" fill="freeze">
                            <p:stCondLst>
                              <p:cond delay="0"/>
                            </p:stCondLst>
                            <p:childTnLst>
                              <p:par>
                                <p:cTn id="48" nodeType="withEffect" fill="hold" presetClass="entr">
                                  <p:stCondLst>
                                    <p:cond delay="0"/>
                                  </p:stCondLst>
                                </p:cTn>
                              </p:par>
                            </p:childTnLst>
                          </p:cTn>
                        </p:par>
                      </p:childTnLst>
                    </p:cTn>
                  </p:par>
                  <p:par>
                    <p:cTn id="49" fill="freeze">
                      <p:stCondLst>
                        <p:cond delay="indefinite"/>
                      </p:stCondLst>
                      <p:childTnLst>
                        <p:par>
                          <p:cTn id="50" fill="freeze">
                            <p:stCondLst>
                              <p:cond delay="0"/>
                            </p:stCondLst>
                            <p:childTnLst>
                              <p:par>
                                <p:cTn id="51" nodeType="clickEffect" fill="hold" presetClass="entr">
                                  <p:stCondLst>
                                    <p:cond delay="0"/>
                                  </p:stCondLst>
                                </p:cTn>
                              </p:par>
                            </p:childTnLst>
                          </p:cTn>
                        </p:par>
                      </p:childTnLst>
                    </p:cTn>
                  </p:par>
                  <p:par>
                    <p:cTn id="52" fill="freeze">
                      <p:stCondLst>
                        <p:cond delay="indefinite"/>
                      </p:stCondLst>
                      <p:childTnLst>
                        <p:par>
                          <p:cTn id="53" fill="freeze">
                            <p:stCondLst>
                              <p:cond delay="0"/>
                            </p:stCondLst>
                            <p:childTnLst>
                              <p:par>
                                <p:cTn id="54" nodeType="clickEffect" fill="hold" presetClass="entr">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CustomShape 1"/>
          <p:cNvSpPr/>
          <p:nvPr/>
        </p:nvSpPr>
        <p:spPr>
          <a:xfrm>
            <a:off x="1115640" y="409680"/>
            <a:ext cx="7558920" cy="504000"/>
          </a:xfrm>
          <a:prstGeom prst="rect">
            <a:avLst/>
          </a:prstGeom>
          <a:noFill/>
          <a:ln>
            <a:noFill/>
          </a:ln>
        </p:spPr>
        <p:style>
          <a:lnRef idx="0"/>
          <a:fillRef idx="0"/>
          <a:effectRef idx="0"/>
          <a:fontRef idx="minor"/>
        </p:style>
        <p:txBody>
          <a:bodyPr lIns="90000" rIns="90000" tIns="46800" bIns="46800"/>
          <a:p>
            <a:pPr>
              <a:lnSpc>
                <a:spcPct val="100000"/>
              </a:lnSpc>
            </a:pPr>
            <a:r>
              <a:rPr b="1" lang="en-US" sz="2400" spc="-1" strike="noStrike">
                <a:solidFill>
                  <a:srgbClr val="822433"/>
                </a:solidFill>
                <a:uFill>
                  <a:solidFill>
                    <a:srgbClr val="ffffff"/>
                  </a:solidFill>
                </a:uFill>
                <a:latin typeface="Arial"/>
                <a:ea typeface="DejaVu Sans"/>
              </a:rPr>
              <a:t>Details on Architecture</a:t>
            </a:r>
            <a:endParaRPr b="0" lang="en-US" sz="1800" spc="-1" strike="noStrike">
              <a:solidFill>
                <a:srgbClr val="000000"/>
              </a:solidFill>
              <a:uFill>
                <a:solidFill>
                  <a:srgbClr val="ffffff"/>
                </a:solidFill>
              </a:uFill>
              <a:latin typeface="Arial"/>
            </a:endParaRPr>
          </a:p>
        </p:txBody>
      </p:sp>
      <p:sp>
        <p:nvSpPr>
          <p:cNvPr id="131" name="CustomShape 2"/>
          <p:cNvSpPr/>
          <p:nvPr/>
        </p:nvSpPr>
        <p:spPr>
          <a:xfrm>
            <a:off x="1096560" y="1189080"/>
            <a:ext cx="5923800" cy="4936320"/>
          </a:xfrm>
          <a:prstGeom prst="rect">
            <a:avLst/>
          </a:prstGeom>
          <a:noFill/>
          <a:ln>
            <a:noFill/>
          </a:ln>
        </p:spPr>
        <p:style>
          <a:lnRef idx="0"/>
          <a:fillRef idx="0"/>
          <a:effectRef idx="0"/>
          <a:fontRef idx="minor"/>
        </p:style>
        <p:txBody>
          <a:bodyPr lIns="90000" rIns="90000" tIns="46800" bIns="46800"/>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Head movements are compensated regardless of the sensor update rates, since virtual camera updates are rendered in a separate loop</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Delays in rendering are compensated since commercial VR game engines already solve for this (e.g. Asynchronous Timewarp)</a:t>
            </a:r>
            <a:endParaRPr b="0" lang="en-US" sz="1800" spc="-1" strike="noStrike">
              <a:solidFill>
                <a:srgbClr val="000000"/>
              </a:solidFill>
              <a:uFill>
                <a:solidFill>
                  <a:srgbClr val="ffffff"/>
                </a:solidFill>
              </a:uFill>
              <a:latin typeface="Arial"/>
            </a:endParaRPr>
          </a:p>
          <a:p>
            <a:pPr marL="338040" indent="-337320">
              <a:lnSpc>
                <a:spcPct val="100000"/>
              </a:lnSpc>
              <a:buClr>
                <a:srgbClr val="822433"/>
              </a:buClr>
              <a:buFont typeface="Arial"/>
              <a:buChar char="•"/>
            </a:pPr>
            <a:r>
              <a:rPr b="0" lang="en-US" sz="2400" spc="-1" strike="noStrike">
                <a:solidFill>
                  <a:srgbClr val="000000"/>
                </a:solidFill>
                <a:uFill>
                  <a:solidFill>
                    <a:srgbClr val="ffffff"/>
                  </a:solidFill>
                </a:uFill>
                <a:latin typeface="Arial"/>
                <a:ea typeface="DejaVu Sans"/>
              </a:rPr>
              <a:t>Therefore delay is negligible since vision queues are generated from the VRCR not camera</a:t>
            </a:r>
            <a:endParaRPr b="0" lang="en-US" sz="1800" spc="-1" strike="noStrike">
              <a:solidFill>
                <a:srgbClr val="000000"/>
              </a:solidFill>
              <a:uFill>
                <a:solidFill>
                  <a:srgbClr val="ffffff"/>
                </a:solidFill>
              </a:uFill>
              <a:latin typeface="Arial"/>
            </a:endParaRPr>
          </a:p>
        </p:txBody>
      </p:sp>
      <p:pic>
        <p:nvPicPr>
          <p:cNvPr id="132" name="" descr=""/>
          <p:cNvPicPr/>
          <p:nvPr/>
        </p:nvPicPr>
        <p:blipFill>
          <a:blip r:embed="rId1"/>
          <a:stretch/>
        </p:blipFill>
        <p:spPr>
          <a:xfrm>
            <a:off x="7035840" y="2241720"/>
            <a:ext cx="1961280" cy="2142360"/>
          </a:xfrm>
          <a:prstGeom prst="rect">
            <a:avLst/>
          </a:prstGeom>
          <a:ln>
            <a:noFill/>
          </a:ln>
        </p:spPr>
      </p:pic>
      <p:sp>
        <p:nvSpPr>
          <p:cNvPr id="133" name="CustomShape 3"/>
          <p:cNvSpPr/>
          <p:nvPr/>
        </p:nvSpPr>
        <p:spPr>
          <a:xfrm>
            <a:off x="0" y="6359400"/>
            <a:ext cx="9138600" cy="493200"/>
          </a:xfrm>
          <a:prstGeom prst="rect">
            <a:avLst/>
          </a:prstGeom>
          <a:solidFill>
            <a:srgbClr val="822433"/>
          </a:solidFill>
          <a:ln>
            <a:noFill/>
          </a:ln>
        </p:spPr>
        <p:style>
          <a:lnRef idx="0"/>
          <a:fillRef idx="0"/>
          <a:effectRef idx="0"/>
          <a:fontRef idx="minor"/>
        </p:style>
      </p:sp>
      <p:sp>
        <p:nvSpPr>
          <p:cNvPr id="134" name="CustomShape 4"/>
          <p:cNvSpPr/>
          <p:nvPr/>
        </p:nvSpPr>
        <p:spPr>
          <a:xfrm>
            <a:off x="1219320" y="6146640"/>
            <a:ext cx="7919280" cy="705960"/>
          </a:xfrm>
          <a:prstGeom prst="rect">
            <a:avLst/>
          </a:prstGeom>
          <a:solidFill>
            <a:srgbClr val="822433"/>
          </a:solidFill>
          <a:ln>
            <a:noFill/>
          </a:ln>
        </p:spPr>
        <p:style>
          <a:lnRef idx="0"/>
          <a:fillRef idx="0"/>
          <a:effectRef idx="0"/>
          <a:fontRef idx="minor"/>
        </p:style>
        <p:txBody>
          <a:bodyPr wrap="none" lIns="90000" rIns="90000" tIns="46800" bIns="46800" anchor="ctr"/>
          <a:p>
            <a:pPr>
              <a:lnSpc>
                <a:spcPct val="100000"/>
              </a:lnSpc>
            </a:pPr>
            <a:r>
              <a:rPr b="0" lang="en-US" sz="1000" spc="-1" strike="noStrike">
                <a:solidFill>
                  <a:srgbClr val="ffffff"/>
                </a:solidFill>
                <a:uFill>
                  <a:solidFill>
                    <a:srgbClr val="ffffff"/>
                  </a:solidFill>
                </a:uFill>
                <a:latin typeface="Arial"/>
                <a:ea typeface="DejaVu Sans"/>
              </a:rPr>
              <a:t>Virtual Reality for Teleoperation in Manufacturing</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a:solidFill>
                  <a:srgbClr val="ffffff"/>
                </a:solidFill>
                <a:uFill>
                  <a:solidFill>
                    <a:srgbClr val="ffffff"/>
                  </a:solidFill>
                </a:uFill>
                <a:latin typeface="Arial"/>
                <a:ea typeface="DejaVu Sans"/>
              </a:rPr>
              <a:t>Aponte, Cecilia (1822225)</a:t>
            </a:r>
            <a:endParaRPr b="0" lang="en-US" sz="18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1957</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2006-11-20T18:13:10Z</dcterms:created>
  <dc:creator>- -</dc:creator>
  <dc:description/>
  <dc:language>en-US</dc:language>
  <cp:lastModifiedBy/>
  <dcterms:modified xsi:type="dcterms:W3CDTF">2019-09-04T17:23:58Z</dcterms:modified>
  <cp:revision>53</cp:revision>
  <dc:subject/>
  <dc:title>Presentazione di PowerPoint</dc:title>
</cp:coreProperties>
</file>